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408" r:id="rId3"/>
    <p:sldId id="414" r:id="rId4"/>
    <p:sldId id="413" r:id="rId5"/>
    <p:sldId id="416" r:id="rId6"/>
    <p:sldId id="424" r:id="rId7"/>
    <p:sldId id="421" r:id="rId8"/>
    <p:sldId id="377" r:id="rId9"/>
    <p:sldId id="422" r:id="rId10"/>
    <p:sldId id="423" r:id="rId11"/>
    <p:sldId id="420" r:id="rId12"/>
    <p:sldId id="30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  <a:srgbClr val="FF6600"/>
    <a:srgbClr val="EAEAEA"/>
    <a:srgbClr val="808080"/>
    <a:srgbClr val="D2A000"/>
    <a:srgbClr val="F9E59D"/>
    <a:srgbClr val="C89800"/>
    <a:srgbClr val="275681"/>
    <a:srgbClr val="4472C4"/>
    <a:srgbClr val="443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42" autoAdjust="0"/>
    <p:restoredTop sz="94660"/>
  </p:normalViewPr>
  <p:slideViewPr>
    <p:cSldViewPr snapToGrid="0">
      <p:cViewPr>
        <p:scale>
          <a:sx n="75" d="100"/>
          <a:sy n="75" d="100"/>
        </p:scale>
        <p:origin x="2190" y="8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-4446"/>
    </p:cViewPr>
  </p:sorterViewPr>
  <p:notesViewPr>
    <p:cSldViewPr snapToGrid="0">
      <p:cViewPr varScale="1">
        <p:scale>
          <a:sx n="121" d="100"/>
          <a:sy n="121" d="100"/>
        </p:scale>
        <p:origin x="370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27375-708F-4191-ABAF-EC5B7587739F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713C6-6312-42F6-9655-C8FBAC7DF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445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4CCC7-87BB-4434-B87B-45323A47B83E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47078-0B23-487A-8470-63EB4EE55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56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328" y="914400"/>
            <a:ext cx="9541067" cy="33591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35306"/>
            <a:ext cx="9144000" cy="1880243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457200" algn="l">
              <a:spcBef>
                <a:spcPts val="0"/>
              </a:spcBef>
              <a:defRPr sz="4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084215"/>
            <a:ext cx="9144000" cy="785136"/>
          </a:xfr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>
            <a:lvl1pPr marL="457200" indent="0" algn="l">
              <a:buNone/>
              <a:defRPr sz="2400">
                <a:solidFill>
                  <a:schemeClr val="tx1"/>
                </a:solidFill>
                <a:effectLst/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944" y="5943600"/>
            <a:ext cx="10058400" cy="30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875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9144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972800" cy="4846320"/>
          </a:xfr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defRPr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00000"/>
              </a:lnSpc>
              <a:spcBef>
                <a:spcPts val="500"/>
              </a:spcBef>
              <a:defRPr>
                <a:solidFill>
                  <a:schemeClr val="tx1"/>
                </a:solidFill>
                <a:latin typeface="+mn-lt"/>
              </a:defRPr>
            </a:lvl2pPr>
            <a:lvl3pPr>
              <a:lnSpc>
                <a:spcPct val="100000"/>
              </a:lnSpc>
              <a:spcBef>
                <a:spcPts val="500"/>
              </a:spcBef>
              <a:defRPr>
                <a:solidFill>
                  <a:schemeClr val="tx1"/>
                </a:solidFill>
                <a:latin typeface="+mn-lt"/>
              </a:defRPr>
            </a:lvl3pPr>
            <a:lvl4pPr>
              <a:lnSpc>
                <a:spcPct val="100000"/>
              </a:lnSpc>
              <a:spcBef>
                <a:spcPts val="500"/>
              </a:spcBef>
              <a:defRPr>
                <a:solidFill>
                  <a:schemeClr val="tx1"/>
                </a:solidFill>
                <a:latin typeface="+mn-lt"/>
              </a:defRPr>
            </a:lvl4pPr>
            <a:lvl5pPr>
              <a:lnSpc>
                <a:spcPct val="100000"/>
              </a:lnSpc>
              <a:spcBef>
                <a:spcPts val="500"/>
              </a:spcBef>
              <a:defRPr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10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6423422"/>
            <a:ext cx="548640" cy="358378"/>
          </a:xfrm>
          <a:prstGeom prst="rect">
            <a:avLst/>
          </a:prstGeom>
        </p:spPr>
        <p:txBody>
          <a:bodyPr anchor="b"/>
          <a:lstStyle>
            <a:lvl1pPr algn="r"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FB7B0BF-4C2A-430B-B427-4B210A4165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764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32" y="1709078"/>
            <a:ext cx="8626588" cy="20545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98452"/>
            <a:ext cx="8153400" cy="9266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marL="457200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1592" y="6272784"/>
            <a:ext cx="1592314" cy="45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9414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5410200" cy="4846320"/>
          </a:xfrm>
        </p:spPr>
        <p:txBody>
          <a:bodyPr/>
          <a:lstStyle>
            <a:lvl1pPr>
              <a:spcBef>
                <a:spcPts val="500"/>
              </a:spcBef>
              <a:def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spcBef>
                <a:spcPts val="500"/>
              </a:spcBef>
              <a:defRPr/>
            </a:lvl2pPr>
            <a:lvl3pPr>
              <a:spcBef>
                <a:spcPts val="500"/>
              </a:spcBef>
              <a:defRPr/>
            </a:lvl3pPr>
            <a:lvl4pPr>
              <a:spcBef>
                <a:spcPts val="500"/>
              </a:spcBef>
              <a:defRPr/>
            </a:lvl4pPr>
            <a:lvl5pPr>
              <a:spcBef>
                <a:spcPts val="500"/>
              </a:spcBef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en-US"/>
              <a:t>Edit Master text styles</a:t>
            </a:r>
          </a:p>
          <a:p>
            <a:pPr marL="228600" lvl="1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en-US"/>
              <a:t>Second level</a:t>
            </a:r>
          </a:p>
          <a:p>
            <a:pPr marL="228600" lvl="2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en-US"/>
              <a:t>Third level</a:t>
            </a:r>
          </a:p>
          <a:p>
            <a:pPr marL="228600" lvl="3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en-US"/>
              <a:t>Fourth level</a:t>
            </a:r>
          </a:p>
          <a:p>
            <a:pPr marL="228600" lvl="4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71600"/>
            <a:ext cx="5410200" cy="4846320"/>
          </a:xfrm>
        </p:spPr>
        <p:txBody>
          <a:bodyPr/>
          <a:lstStyle>
            <a:lvl1pPr>
              <a:spcBef>
                <a:spcPts val="500"/>
              </a:spcBef>
              <a:defRPr/>
            </a:lvl1pPr>
            <a:lvl2pPr>
              <a:spcBef>
                <a:spcPts val="500"/>
              </a:spcBef>
              <a:defRPr/>
            </a:lvl2pPr>
            <a:lvl3pPr>
              <a:spcBef>
                <a:spcPts val="500"/>
              </a:spcBef>
              <a:defRPr/>
            </a:lvl3pPr>
            <a:lvl4pPr>
              <a:spcBef>
                <a:spcPts val="500"/>
              </a:spcBef>
              <a:defRPr/>
            </a:lvl4pPr>
            <a:lvl5pPr>
              <a:spcBef>
                <a:spcPts val="500"/>
              </a:spcBef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10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6423422"/>
            <a:ext cx="548640" cy="358378"/>
          </a:xfrm>
          <a:prstGeom prst="rect">
            <a:avLst/>
          </a:prstGeom>
        </p:spPr>
        <p:txBody>
          <a:bodyPr anchor="b"/>
          <a:lstStyle>
            <a:lvl1pPr algn="r"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FB7B0BF-4C2A-430B-B427-4B210A4165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694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914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10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6423422"/>
            <a:ext cx="548640" cy="358378"/>
          </a:xfrm>
          <a:prstGeom prst="rect">
            <a:avLst/>
          </a:prstGeom>
        </p:spPr>
        <p:txBody>
          <a:bodyPr anchor="b"/>
          <a:lstStyle>
            <a:lvl1pPr algn="r"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FB7B0BF-4C2A-430B-B427-4B210A41650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115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11" y="12408"/>
            <a:ext cx="11800989" cy="128299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91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71600"/>
            <a:ext cx="10972800" cy="4846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065867" y="6502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Achronix Semiconductor Corporation 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©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2019</a:t>
            </a:r>
          </a:p>
        </p:txBody>
      </p:sp>
      <p:pic>
        <p:nvPicPr>
          <p:cNvPr id="18" name="Picture 17" descr="ACHRONIX_full_logo_tagline_black_and_green_2018_larg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0447286" y="6273800"/>
            <a:ext cx="159231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502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Calibri" panose="020F0502020204030204" pitchFamily="34" charset="0"/>
        <a:buChar char="‒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Dedicated On-chip Network Hierarchies for Algorithm </a:t>
            </a:r>
            <a:r>
              <a:rPr lang="en-US" dirty="0" smtClean="0"/>
              <a:t>Acceleration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Kent Orthner, Travis Johnson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78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ontent Placeholder 24"/>
          <p:cNvSpPr>
            <a:spLocks noGrp="1"/>
          </p:cNvSpPr>
          <p:nvPr>
            <p:ph idx="1"/>
          </p:nvPr>
        </p:nvSpPr>
        <p:spPr>
          <a:xfrm>
            <a:off x="609600" y="1371600"/>
            <a:ext cx="5751511" cy="350889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Traditional Approach:</a:t>
            </a:r>
          </a:p>
          <a:p>
            <a:pPr lvl="1"/>
            <a:r>
              <a:rPr lang="en-US" sz="1400" b="1" dirty="0" smtClean="0">
                <a:solidFill>
                  <a:srgbClr val="FF0000"/>
                </a:solidFill>
              </a:rPr>
              <a:t>1024b</a:t>
            </a:r>
            <a:r>
              <a:rPr lang="en-US" sz="1400" dirty="0" smtClean="0"/>
              <a:t> bus at </a:t>
            </a:r>
            <a:r>
              <a:rPr lang="en-US" sz="1400" b="1" dirty="0" smtClean="0">
                <a:solidFill>
                  <a:srgbClr val="FF0000"/>
                </a:solidFill>
              </a:rPr>
              <a:t>724 MHz</a:t>
            </a:r>
          </a:p>
          <a:p>
            <a:pPr lvl="1"/>
            <a:endParaRPr lang="en-US" sz="1400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Speedster Approach</a:t>
            </a:r>
          </a:p>
          <a:p>
            <a:pPr lvl="1"/>
            <a:r>
              <a:rPr lang="en-US" sz="1300" dirty="0" smtClean="0"/>
              <a:t>Rearrange the data into multiple narrower packets to make it more efficient and much easier to use.</a:t>
            </a:r>
          </a:p>
          <a:p>
            <a:pPr lvl="1"/>
            <a:r>
              <a:rPr lang="en-US" sz="1200" dirty="0" smtClean="0"/>
              <a:t>4x </a:t>
            </a: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</a:rPr>
              <a:t>256b</a:t>
            </a:r>
            <a:r>
              <a:rPr lang="en-US" sz="1200" dirty="0" smtClean="0"/>
              <a:t> Busses at </a:t>
            </a:r>
            <a:r>
              <a:rPr lang="en-US" sz="1200" b="1" dirty="0" smtClean="0">
                <a:solidFill>
                  <a:schemeClr val="accent1">
                    <a:lumMod val="75000"/>
                  </a:schemeClr>
                </a:solidFill>
              </a:rPr>
              <a:t>506 MHz</a:t>
            </a:r>
          </a:p>
          <a:p>
            <a:pPr lvl="1"/>
            <a:r>
              <a:rPr lang="en-US" sz="1200" dirty="0" smtClean="0"/>
              <a:t>Distribute the data to your choice of location within the FPGA fabric.</a:t>
            </a:r>
          </a:p>
          <a:p>
            <a:pPr lvl="1"/>
            <a:r>
              <a:rPr lang="en-US" sz="1200" dirty="0" smtClean="0"/>
              <a:t>Alternatively, 1024 bit Quad-Segmented Interface is also supported.</a:t>
            </a:r>
          </a:p>
          <a:p>
            <a:pPr lvl="1"/>
            <a:endParaRPr lang="en-US" dirty="0" smtClean="0"/>
          </a:p>
        </p:txBody>
      </p:sp>
      <p:sp>
        <p:nvSpPr>
          <p:cNvPr id="74" name="Rectangle 73"/>
          <p:cNvSpPr/>
          <p:nvPr/>
        </p:nvSpPr>
        <p:spPr>
          <a:xfrm>
            <a:off x="1468983" y="2143908"/>
            <a:ext cx="3928288" cy="15805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 i="1" dirty="0"/>
              <a:t>Wasted Bandwidth (127 Bytes</a:t>
            </a:r>
            <a:r>
              <a:rPr lang="en-US" sz="600" i="1" dirty="0" smtClean="0"/>
              <a:t>)</a:t>
            </a:r>
            <a:endParaRPr lang="en-US" sz="600" i="1" dirty="0"/>
          </a:p>
        </p:txBody>
      </p:sp>
      <p:sp>
        <p:nvSpPr>
          <p:cNvPr id="78" name="Rectangle 77"/>
          <p:cNvSpPr/>
          <p:nvPr/>
        </p:nvSpPr>
        <p:spPr>
          <a:xfrm>
            <a:off x="1468983" y="2448274"/>
            <a:ext cx="3928288" cy="15805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 i="1" dirty="0"/>
              <a:t>Wasted Bandwidth (127 Bytes)</a:t>
            </a:r>
          </a:p>
        </p:txBody>
      </p:sp>
      <p:sp>
        <p:nvSpPr>
          <p:cNvPr id="79" name="Rectangle 78"/>
          <p:cNvSpPr/>
          <p:nvPr/>
        </p:nvSpPr>
        <p:spPr>
          <a:xfrm>
            <a:off x="1468983" y="2737956"/>
            <a:ext cx="3928288" cy="15805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 i="1" dirty="0" smtClean="0"/>
              <a:t>Wasted Bandwidth (127 Bytes)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400 Gbps Ethernet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B0BF-4C2A-430B-B427-4B210A416506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8" t="19305" r="13611" b="19723"/>
          <a:stretch/>
        </p:blipFill>
        <p:spPr>
          <a:xfrm>
            <a:off x="6410324" y="1371600"/>
            <a:ext cx="5481713" cy="4610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2273300"/>
            <a:ext cx="4127500" cy="3079750"/>
          </a:xfrm>
          <a:prstGeom prst="rect">
            <a:avLst/>
          </a:prstGeom>
        </p:spPr>
      </p:pic>
      <p:sp>
        <p:nvSpPr>
          <p:cNvPr id="48" name="Freeform 47"/>
          <p:cNvSpPr/>
          <p:nvPr/>
        </p:nvSpPr>
        <p:spPr>
          <a:xfrm>
            <a:off x="6928228" y="1714500"/>
            <a:ext cx="4444243" cy="3957638"/>
          </a:xfrm>
          <a:custGeom>
            <a:avLst/>
            <a:gdLst>
              <a:gd name="connsiteX0" fmla="*/ 3966788 w 4444243"/>
              <a:gd name="connsiteY0" fmla="*/ 558800 h 3957638"/>
              <a:gd name="connsiteX1" fmla="*/ 3966788 w 4444243"/>
              <a:gd name="connsiteY1" fmla="*/ 3636760 h 3957638"/>
              <a:gd name="connsiteX2" fmla="*/ 4282318 w 4444243"/>
              <a:gd name="connsiteY2" fmla="*/ 3636760 h 3957638"/>
              <a:gd name="connsiteX3" fmla="*/ 4282318 w 4444243"/>
              <a:gd name="connsiteY3" fmla="*/ 558800 h 3957638"/>
              <a:gd name="connsiteX4" fmla="*/ 3587025 w 4444243"/>
              <a:gd name="connsiteY4" fmla="*/ 558800 h 3957638"/>
              <a:gd name="connsiteX5" fmla="*/ 3587025 w 4444243"/>
              <a:gd name="connsiteY5" fmla="*/ 3636760 h 3957638"/>
              <a:gd name="connsiteX6" fmla="*/ 3904876 w 4444243"/>
              <a:gd name="connsiteY6" fmla="*/ 3636760 h 3957638"/>
              <a:gd name="connsiteX7" fmla="*/ 3904876 w 4444243"/>
              <a:gd name="connsiteY7" fmla="*/ 558800 h 3957638"/>
              <a:gd name="connsiteX8" fmla="*/ 3207259 w 4444243"/>
              <a:gd name="connsiteY8" fmla="*/ 558800 h 3957638"/>
              <a:gd name="connsiteX9" fmla="*/ 3207259 w 4444243"/>
              <a:gd name="connsiteY9" fmla="*/ 3636760 h 3957638"/>
              <a:gd name="connsiteX10" fmla="*/ 3525113 w 4444243"/>
              <a:gd name="connsiteY10" fmla="*/ 3636760 h 3957638"/>
              <a:gd name="connsiteX11" fmla="*/ 3525113 w 4444243"/>
              <a:gd name="connsiteY11" fmla="*/ 558800 h 3957638"/>
              <a:gd name="connsiteX12" fmla="*/ 2827493 w 4444243"/>
              <a:gd name="connsiteY12" fmla="*/ 558800 h 3957638"/>
              <a:gd name="connsiteX13" fmla="*/ 2827493 w 4444243"/>
              <a:gd name="connsiteY13" fmla="*/ 3636760 h 3957638"/>
              <a:gd name="connsiteX14" fmla="*/ 3145347 w 4444243"/>
              <a:gd name="connsiteY14" fmla="*/ 3636760 h 3957638"/>
              <a:gd name="connsiteX15" fmla="*/ 3145347 w 4444243"/>
              <a:gd name="connsiteY15" fmla="*/ 558800 h 3957638"/>
              <a:gd name="connsiteX16" fmla="*/ 2447727 w 4444243"/>
              <a:gd name="connsiteY16" fmla="*/ 558800 h 3957638"/>
              <a:gd name="connsiteX17" fmla="*/ 2447727 w 4444243"/>
              <a:gd name="connsiteY17" fmla="*/ 3636760 h 3957638"/>
              <a:gd name="connsiteX18" fmla="*/ 2765581 w 4444243"/>
              <a:gd name="connsiteY18" fmla="*/ 3636760 h 3957638"/>
              <a:gd name="connsiteX19" fmla="*/ 2765581 w 4444243"/>
              <a:gd name="connsiteY19" fmla="*/ 558800 h 3957638"/>
              <a:gd name="connsiteX20" fmla="*/ 2067961 w 4444243"/>
              <a:gd name="connsiteY20" fmla="*/ 558800 h 3957638"/>
              <a:gd name="connsiteX21" fmla="*/ 2067961 w 4444243"/>
              <a:gd name="connsiteY21" fmla="*/ 3636760 h 3957638"/>
              <a:gd name="connsiteX22" fmla="*/ 2385815 w 4444243"/>
              <a:gd name="connsiteY22" fmla="*/ 3636760 h 3957638"/>
              <a:gd name="connsiteX23" fmla="*/ 2385815 w 4444243"/>
              <a:gd name="connsiteY23" fmla="*/ 558800 h 3957638"/>
              <a:gd name="connsiteX24" fmla="*/ 1688195 w 4444243"/>
              <a:gd name="connsiteY24" fmla="*/ 558800 h 3957638"/>
              <a:gd name="connsiteX25" fmla="*/ 1688195 w 4444243"/>
              <a:gd name="connsiteY25" fmla="*/ 3636760 h 3957638"/>
              <a:gd name="connsiteX26" fmla="*/ 2006049 w 4444243"/>
              <a:gd name="connsiteY26" fmla="*/ 3636760 h 3957638"/>
              <a:gd name="connsiteX27" fmla="*/ 2006049 w 4444243"/>
              <a:gd name="connsiteY27" fmla="*/ 558800 h 3957638"/>
              <a:gd name="connsiteX28" fmla="*/ 1308429 w 4444243"/>
              <a:gd name="connsiteY28" fmla="*/ 558800 h 3957638"/>
              <a:gd name="connsiteX29" fmla="*/ 1308429 w 4444243"/>
              <a:gd name="connsiteY29" fmla="*/ 3636760 h 3957638"/>
              <a:gd name="connsiteX30" fmla="*/ 1626283 w 4444243"/>
              <a:gd name="connsiteY30" fmla="*/ 3636760 h 3957638"/>
              <a:gd name="connsiteX31" fmla="*/ 1626283 w 4444243"/>
              <a:gd name="connsiteY31" fmla="*/ 558800 h 3957638"/>
              <a:gd name="connsiteX32" fmla="*/ 928663 w 4444243"/>
              <a:gd name="connsiteY32" fmla="*/ 558800 h 3957638"/>
              <a:gd name="connsiteX33" fmla="*/ 928663 w 4444243"/>
              <a:gd name="connsiteY33" fmla="*/ 3636760 h 3957638"/>
              <a:gd name="connsiteX34" fmla="*/ 1246517 w 4444243"/>
              <a:gd name="connsiteY34" fmla="*/ 3636760 h 3957638"/>
              <a:gd name="connsiteX35" fmla="*/ 1246517 w 4444243"/>
              <a:gd name="connsiteY35" fmla="*/ 558800 h 3957638"/>
              <a:gd name="connsiteX36" fmla="*/ 548897 w 4444243"/>
              <a:gd name="connsiteY36" fmla="*/ 558800 h 3957638"/>
              <a:gd name="connsiteX37" fmla="*/ 548897 w 4444243"/>
              <a:gd name="connsiteY37" fmla="*/ 3636760 h 3957638"/>
              <a:gd name="connsiteX38" fmla="*/ 866751 w 4444243"/>
              <a:gd name="connsiteY38" fmla="*/ 3636760 h 3957638"/>
              <a:gd name="connsiteX39" fmla="*/ 866751 w 4444243"/>
              <a:gd name="connsiteY39" fmla="*/ 558800 h 3957638"/>
              <a:gd name="connsiteX40" fmla="*/ 161925 w 4444243"/>
              <a:gd name="connsiteY40" fmla="*/ 558800 h 3957638"/>
              <a:gd name="connsiteX41" fmla="*/ 161925 w 4444243"/>
              <a:gd name="connsiteY41" fmla="*/ 3636760 h 3957638"/>
              <a:gd name="connsiteX42" fmla="*/ 486985 w 4444243"/>
              <a:gd name="connsiteY42" fmla="*/ 3636760 h 3957638"/>
              <a:gd name="connsiteX43" fmla="*/ 486985 w 4444243"/>
              <a:gd name="connsiteY43" fmla="*/ 558800 h 3957638"/>
              <a:gd name="connsiteX44" fmla="*/ 0 w 4444243"/>
              <a:gd name="connsiteY44" fmla="*/ 0 h 3957638"/>
              <a:gd name="connsiteX45" fmla="*/ 161925 w 4444243"/>
              <a:gd name="connsiteY45" fmla="*/ 0 h 3957638"/>
              <a:gd name="connsiteX46" fmla="*/ 161925 w 4444243"/>
              <a:gd name="connsiteY46" fmla="*/ 414338 h 3957638"/>
              <a:gd name="connsiteX47" fmla="*/ 4282318 w 4444243"/>
              <a:gd name="connsiteY47" fmla="*/ 414338 h 3957638"/>
              <a:gd name="connsiteX48" fmla="*/ 4282318 w 4444243"/>
              <a:gd name="connsiteY48" fmla="*/ 0 h 3957638"/>
              <a:gd name="connsiteX49" fmla="*/ 4444243 w 4444243"/>
              <a:gd name="connsiteY49" fmla="*/ 0 h 3957638"/>
              <a:gd name="connsiteX50" fmla="*/ 4444243 w 4444243"/>
              <a:gd name="connsiteY50" fmla="*/ 3957638 h 3957638"/>
              <a:gd name="connsiteX51" fmla="*/ 4282318 w 4444243"/>
              <a:gd name="connsiteY51" fmla="*/ 3957638 h 3957638"/>
              <a:gd name="connsiteX52" fmla="*/ 4282318 w 4444243"/>
              <a:gd name="connsiteY52" fmla="*/ 3781222 h 3957638"/>
              <a:gd name="connsiteX53" fmla="*/ 161925 w 4444243"/>
              <a:gd name="connsiteY53" fmla="*/ 3781222 h 3957638"/>
              <a:gd name="connsiteX54" fmla="*/ 161925 w 4444243"/>
              <a:gd name="connsiteY54" fmla="*/ 3957638 h 3957638"/>
              <a:gd name="connsiteX55" fmla="*/ 0 w 4444243"/>
              <a:gd name="connsiteY55" fmla="*/ 3957638 h 395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444243" h="3957638">
                <a:moveTo>
                  <a:pt x="3966788" y="558800"/>
                </a:moveTo>
                <a:lnTo>
                  <a:pt x="3966788" y="3636760"/>
                </a:lnTo>
                <a:lnTo>
                  <a:pt x="4282318" y="3636760"/>
                </a:lnTo>
                <a:lnTo>
                  <a:pt x="4282318" y="558800"/>
                </a:lnTo>
                <a:close/>
                <a:moveTo>
                  <a:pt x="3587025" y="558800"/>
                </a:moveTo>
                <a:lnTo>
                  <a:pt x="3587025" y="3636760"/>
                </a:lnTo>
                <a:lnTo>
                  <a:pt x="3904876" y="3636760"/>
                </a:lnTo>
                <a:lnTo>
                  <a:pt x="3904876" y="558800"/>
                </a:lnTo>
                <a:close/>
                <a:moveTo>
                  <a:pt x="3207259" y="558800"/>
                </a:moveTo>
                <a:lnTo>
                  <a:pt x="3207259" y="3636760"/>
                </a:lnTo>
                <a:lnTo>
                  <a:pt x="3525113" y="3636760"/>
                </a:lnTo>
                <a:lnTo>
                  <a:pt x="3525113" y="558800"/>
                </a:lnTo>
                <a:close/>
                <a:moveTo>
                  <a:pt x="2827493" y="558800"/>
                </a:moveTo>
                <a:lnTo>
                  <a:pt x="2827493" y="3636760"/>
                </a:lnTo>
                <a:lnTo>
                  <a:pt x="3145347" y="3636760"/>
                </a:lnTo>
                <a:lnTo>
                  <a:pt x="3145347" y="558800"/>
                </a:lnTo>
                <a:close/>
                <a:moveTo>
                  <a:pt x="2447727" y="558800"/>
                </a:moveTo>
                <a:lnTo>
                  <a:pt x="2447727" y="3636760"/>
                </a:lnTo>
                <a:lnTo>
                  <a:pt x="2765581" y="3636760"/>
                </a:lnTo>
                <a:lnTo>
                  <a:pt x="2765581" y="558800"/>
                </a:lnTo>
                <a:close/>
                <a:moveTo>
                  <a:pt x="2067961" y="558800"/>
                </a:moveTo>
                <a:lnTo>
                  <a:pt x="2067961" y="3636760"/>
                </a:lnTo>
                <a:lnTo>
                  <a:pt x="2385815" y="3636760"/>
                </a:lnTo>
                <a:lnTo>
                  <a:pt x="2385815" y="558800"/>
                </a:lnTo>
                <a:close/>
                <a:moveTo>
                  <a:pt x="1688195" y="558800"/>
                </a:moveTo>
                <a:lnTo>
                  <a:pt x="1688195" y="3636760"/>
                </a:lnTo>
                <a:lnTo>
                  <a:pt x="2006049" y="3636760"/>
                </a:lnTo>
                <a:lnTo>
                  <a:pt x="2006049" y="558800"/>
                </a:lnTo>
                <a:close/>
                <a:moveTo>
                  <a:pt x="1308429" y="558800"/>
                </a:moveTo>
                <a:lnTo>
                  <a:pt x="1308429" y="3636760"/>
                </a:lnTo>
                <a:lnTo>
                  <a:pt x="1626283" y="3636760"/>
                </a:lnTo>
                <a:lnTo>
                  <a:pt x="1626283" y="558800"/>
                </a:lnTo>
                <a:close/>
                <a:moveTo>
                  <a:pt x="928663" y="558800"/>
                </a:moveTo>
                <a:lnTo>
                  <a:pt x="928663" y="3636760"/>
                </a:lnTo>
                <a:lnTo>
                  <a:pt x="1246517" y="3636760"/>
                </a:lnTo>
                <a:lnTo>
                  <a:pt x="1246517" y="558800"/>
                </a:lnTo>
                <a:close/>
                <a:moveTo>
                  <a:pt x="548897" y="558800"/>
                </a:moveTo>
                <a:lnTo>
                  <a:pt x="548897" y="3636760"/>
                </a:lnTo>
                <a:lnTo>
                  <a:pt x="866751" y="3636760"/>
                </a:lnTo>
                <a:lnTo>
                  <a:pt x="866751" y="558800"/>
                </a:lnTo>
                <a:close/>
                <a:moveTo>
                  <a:pt x="161925" y="558800"/>
                </a:moveTo>
                <a:lnTo>
                  <a:pt x="161925" y="3636760"/>
                </a:lnTo>
                <a:lnTo>
                  <a:pt x="486985" y="3636760"/>
                </a:lnTo>
                <a:lnTo>
                  <a:pt x="486985" y="558800"/>
                </a:lnTo>
                <a:close/>
                <a:moveTo>
                  <a:pt x="0" y="0"/>
                </a:moveTo>
                <a:lnTo>
                  <a:pt x="161925" y="0"/>
                </a:lnTo>
                <a:lnTo>
                  <a:pt x="161925" y="414338"/>
                </a:lnTo>
                <a:lnTo>
                  <a:pt x="4282318" y="414338"/>
                </a:lnTo>
                <a:lnTo>
                  <a:pt x="4282318" y="0"/>
                </a:lnTo>
                <a:lnTo>
                  <a:pt x="4444243" y="0"/>
                </a:lnTo>
                <a:lnTo>
                  <a:pt x="4444243" y="3957638"/>
                </a:lnTo>
                <a:lnTo>
                  <a:pt x="4282318" y="3957638"/>
                </a:lnTo>
                <a:lnTo>
                  <a:pt x="4282318" y="3781222"/>
                </a:lnTo>
                <a:lnTo>
                  <a:pt x="161925" y="3781222"/>
                </a:lnTo>
                <a:lnTo>
                  <a:pt x="161925" y="3957638"/>
                </a:lnTo>
                <a:lnTo>
                  <a:pt x="0" y="3957638"/>
                </a:lnTo>
                <a:close/>
              </a:path>
            </a:pathLst>
          </a:cu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010400" y="2545653"/>
            <a:ext cx="4252913" cy="2514756"/>
            <a:chOff x="7010400" y="2545653"/>
            <a:chExt cx="4252913" cy="2514756"/>
          </a:xfrm>
        </p:grpSpPr>
        <p:sp>
          <p:nvSpPr>
            <p:cNvPr id="49" name="Rectangle 48"/>
            <p:cNvSpPr/>
            <p:nvPr/>
          </p:nvSpPr>
          <p:spPr>
            <a:xfrm>
              <a:off x="7010400" y="2552701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010400" y="2903107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010400" y="3253513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010400" y="3603919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010400" y="3954325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010400" y="4304731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010400" y="4655137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010400" y="5005545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7086599" y="2545653"/>
              <a:ext cx="4127501" cy="2514446"/>
              <a:chOff x="6119813" y="2545653"/>
              <a:chExt cx="5891212" cy="2514446"/>
            </a:xfrm>
          </p:grpSpPr>
          <p:grpSp>
            <p:nvGrpSpPr>
              <p:cNvPr id="84" name="Group 83"/>
              <p:cNvGrpSpPr/>
              <p:nvPr/>
            </p:nvGrpSpPr>
            <p:grpSpPr>
              <a:xfrm>
                <a:off x="6119813" y="2545653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82" name="Straight Connector 81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 84"/>
              <p:cNvGrpSpPr/>
              <p:nvPr/>
            </p:nvGrpSpPr>
            <p:grpSpPr>
              <a:xfrm>
                <a:off x="6119813" y="2896015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86" name="Straight Connector 85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 87"/>
              <p:cNvGrpSpPr/>
              <p:nvPr/>
            </p:nvGrpSpPr>
            <p:grpSpPr>
              <a:xfrm>
                <a:off x="6119813" y="3252955"/>
                <a:ext cx="5891212" cy="55334"/>
                <a:chOff x="6119813" y="2552231"/>
                <a:chExt cx="5891212" cy="55334"/>
              </a:xfrm>
            </p:grpSpPr>
            <p:cxnSp>
              <p:nvCxnSpPr>
                <p:cNvPr id="89" name="Straight Connector 88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>
                  <a:off x="6119813" y="2552231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 90"/>
              <p:cNvGrpSpPr/>
              <p:nvPr/>
            </p:nvGrpSpPr>
            <p:grpSpPr>
              <a:xfrm>
                <a:off x="6119813" y="3596739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92" name="Straight Connector 91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" name="Group 93"/>
              <p:cNvGrpSpPr/>
              <p:nvPr/>
            </p:nvGrpSpPr>
            <p:grpSpPr>
              <a:xfrm>
                <a:off x="6119813" y="3947101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95" name="Straight Connector 94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7" name="Group 96"/>
              <p:cNvGrpSpPr/>
              <p:nvPr/>
            </p:nvGrpSpPr>
            <p:grpSpPr>
              <a:xfrm>
                <a:off x="6119813" y="4297463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98" name="Straight Connector 97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" name="Group 99"/>
              <p:cNvGrpSpPr/>
              <p:nvPr/>
            </p:nvGrpSpPr>
            <p:grpSpPr>
              <a:xfrm>
                <a:off x="6119813" y="4647825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" name="Group 102"/>
              <p:cNvGrpSpPr/>
              <p:nvPr/>
            </p:nvGrpSpPr>
            <p:grpSpPr>
              <a:xfrm>
                <a:off x="6119813" y="4998187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104" name="Straight Connector 103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61" name="Freeform 60"/>
          <p:cNvSpPr/>
          <p:nvPr/>
        </p:nvSpPr>
        <p:spPr>
          <a:xfrm>
            <a:off x="6535477" y="1545265"/>
            <a:ext cx="5202866" cy="4295554"/>
          </a:xfrm>
          <a:custGeom>
            <a:avLst/>
            <a:gdLst>
              <a:gd name="connsiteX0" fmla="*/ 4671515 w 5202866"/>
              <a:gd name="connsiteY0" fmla="*/ 3805995 h 4295554"/>
              <a:gd name="connsiteX1" fmla="*/ 4671516 w 5202866"/>
              <a:gd name="connsiteY1" fmla="*/ 3805995 h 4295554"/>
              <a:gd name="connsiteX2" fmla="*/ 4671516 w 5202866"/>
              <a:gd name="connsiteY2" fmla="*/ 3950457 h 4295554"/>
              <a:gd name="connsiteX3" fmla="*/ 4671515 w 5202866"/>
              <a:gd name="connsiteY3" fmla="*/ 3950457 h 4295554"/>
              <a:gd name="connsiteX4" fmla="*/ 551122 w 5202866"/>
              <a:gd name="connsiteY4" fmla="*/ 728035 h 4295554"/>
              <a:gd name="connsiteX5" fmla="*/ 4671515 w 5202866"/>
              <a:gd name="connsiteY5" fmla="*/ 728035 h 4295554"/>
              <a:gd name="connsiteX6" fmla="*/ 4671515 w 5202866"/>
              <a:gd name="connsiteY6" fmla="*/ 3805995 h 4295554"/>
              <a:gd name="connsiteX7" fmla="*/ 551122 w 5202866"/>
              <a:gd name="connsiteY7" fmla="*/ 3805995 h 4295554"/>
              <a:gd name="connsiteX8" fmla="*/ 4671515 w 5202866"/>
              <a:gd name="connsiteY8" fmla="*/ 588335 h 4295554"/>
              <a:gd name="connsiteX9" fmla="*/ 4671516 w 5202866"/>
              <a:gd name="connsiteY9" fmla="*/ 588335 h 4295554"/>
              <a:gd name="connsiteX10" fmla="*/ 4671516 w 5202866"/>
              <a:gd name="connsiteY10" fmla="*/ 728035 h 4295554"/>
              <a:gd name="connsiteX11" fmla="*/ 4671515 w 5202866"/>
              <a:gd name="connsiteY11" fmla="*/ 728035 h 4295554"/>
              <a:gd name="connsiteX12" fmla="*/ 2642390 w 5202866"/>
              <a:gd name="connsiteY12" fmla="*/ 583573 h 4295554"/>
              <a:gd name="connsiteX13" fmla="*/ 4671515 w 5202866"/>
              <a:gd name="connsiteY13" fmla="*/ 583573 h 4295554"/>
              <a:gd name="connsiteX14" fmla="*/ 4671515 w 5202866"/>
              <a:gd name="connsiteY14" fmla="*/ 588335 h 4295554"/>
              <a:gd name="connsiteX15" fmla="*/ 2642390 w 5202866"/>
              <a:gd name="connsiteY15" fmla="*/ 588335 h 4295554"/>
              <a:gd name="connsiteX16" fmla="*/ 4671515 w 5202866"/>
              <a:gd name="connsiteY16" fmla="*/ 353386 h 4295554"/>
              <a:gd name="connsiteX17" fmla="*/ 4678622 w 5202866"/>
              <a:gd name="connsiteY17" fmla="*/ 353386 h 4295554"/>
              <a:gd name="connsiteX18" fmla="*/ 4678622 w 5202866"/>
              <a:gd name="connsiteY18" fmla="*/ 588335 h 4295554"/>
              <a:gd name="connsiteX19" fmla="*/ 4671516 w 5202866"/>
              <a:gd name="connsiteY19" fmla="*/ 588335 h 4295554"/>
              <a:gd name="connsiteX20" fmla="*/ 4671516 w 5202866"/>
              <a:gd name="connsiteY20" fmla="*/ 583573 h 4295554"/>
              <a:gd name="connsiteX21" fmla="*/ 4671515 w 5202866"/>
              <a:gd name="connsiteY21" fmla="*/ 583573 h 4295554"/>
              <a:gd name="connsiteX22" fmla="*/ 551122 w 5202866"/>
              <a:gd name="connsiteY22" fmla="*/ 353386 h 4295554"/>
              <a:gd name="connsiteX23" fmla="*/ 601923 w 5202866"/>
              <a:gd name="connsiteY23" fmla="*/ 353386 h 4295554"/>
              <a:gd name="connsiteX24" fmla="*/ 601923 w 5202866"/>
              <a:gd name="connsiteY24" fmla="*/ 583573 h 4295554"/>
              <a:gd name="connsiteX25" fmla="*/ 551122 w 5202866"/>
              <a:gd name="connsiteY25" fmla="*/ 583573 h 4295554"/>
              <a:gd name="connsiteX26" fmla="*/ 2642390 w 5202866"/>
              <a:gd name="connsiteY26" fmla="*/ 353385 h 4295554"/>
              <a:gd name="connsiteX27" fmla="*/ 4671515 w 5202866"/>
              <a:gd name="connsiteY27" fmla="*/ 353385 h 4295554"/>
              <a:gd name="connsiteX28" fmla="*/ 4671515 w 5202866"/>
              <a:gd name="connsiteY28" fmla="*/ 353386 h 4295554"/>
              <a:gd name="connsiteX29" fmla="*/ 2642390 w 5202866"/>
              <a:gd name="connsiteY29" fmla="*/ 353386 h 4295554"/>
              <a:gd name="connsiteX30" fmla="*/ 4671515 w 5202866"/>
              <a:gd name="connsiteY30" fmla="*/ 169235 h 4295554"/>
              <a:gd name="connsiteX31" fmla="*/ 4678623 w 5202866"/>
              <a:gd name="connsiteY31" fmla="*/ 169235 h 4295554"/>
              <a:gd name="connsiteX32" fmla="*/ 4678623 w 5202866"/>
              <a:gd name="connsiteY32" fmla="*/ 353386 h 4295554"/>
              <a:gd name="connsiteX33" fmla="*/ 4678622 w 5202866"/>
              <a:gd name="connsiteY33" fmla="*/ 353386 h 4295554"/>
              <a:gd name="connsiteX34" fmla="*/ 4678622 w 5202866"/>
              <a:gd name="connsiteY34" fmla="*/ 353385 h 4295554"/>
              <a:gd name="connsiteX35" fmla="*/ 4671515 w 5202866"/>
              <a:gd name="connsiteY35" fmla="*/ 353385 h 4295554"/>
              <a:gd name="connsiteX36" fmla="*/ 0 w 5202866"/>
              <a:gd name="connsiteY36" fmla="*/ 169235 h 4295554"/>
              <a:gd name="connsiteX37" fmla="*/ 1 w 5202866"/>
              <a:gd name="connsiteY37" fmla="*/ 169235 h 4295554"/>
              <a:gd name="connsiteX38" fmla="*/ 1 w 5202866"/>
              <a:gd name="connsiteY38" fmla="*/ 4126873 h 4295554"/>
              <a:gd name="connsiteX39" fmla="*/ 0 w 5202866"/>
              <a:gd name="connsiteY39" fmla="*/ 4126873 h 4295554"/>
              <a:gd name="connsiteX40" fmla="*/ 551122 w 5202866"/>
              <a:gd name="connsiteY40" fmla="*/ 4136 h 4295554"/>
              <a:gd name="connsiteX41" fmla="*/ 551122 w 5202866"/>
              <a:gd name="connsiteY41" fmla="*/ 169235 h 4295554"/>
              <a:gd name="connsiteX42" fmla="*/ 392749 w 5202866"/>
              <a:gd name="connsiteY42" fmla="*/ 169235 h 4295554"/>
              <a:gd name="connsiteX43" fmla="*/ 392749 w 5202866"/>
              <a:gd name="connsiteY43" fmla="*/ 4126873 h 4295554"/>
              <a:gd name="connsiteX44" fmla="*/ 551122 w 5202866"/>
              <a:gd name="connsiteY44" fmla="*/ 4126873 h 4295554"/>
              <a:gd name="connsiteX45" fmla="*/ 551122 w 5202866"/>
              <a:gd name="connsiteY45" fmla="*/ 3950457 h 4295554"/>
              <a:gd name="connsiteX46" fmla="*/ 4671515 w 5202866"/>
              <a:gd name="connsiteY46" fmla="*/ 3950457 h 4295554"/>
              <a:gd name="connsiteX47" fmla="*/ 4671515 w 5202866"/>
              <a:gd name="connsiteY47" fmla="*/ 4126873 h 4295554"/>
              <a:gd name="connsiteX48" fmla="*/ 4831817 w 5202866"/>
              <a:gd name="connsiteY48" fmla="*/ 4126873 h 4295554"/>
              <a:gd name="connsiteX49" fmla="*/ 4831817 w 5202866"/>
              <a:gd name="connsiteY49" fmla="*/ 169235 h 4295554"/>
              <a:gd name="connsiteX50" fmla="*/ 4678623 w 5202866"/>
              <a:gd name="connsiteY50" fmla="*/ 169235 h 4295554"/>
              <a:gd name="connsiteX51" fmla="*/ 4678623 w 5202866"/>
              <a:gd name="connsiteY51" fmla="*/ 4136 h 4295554"/>
              <a:gd name="connsiteX52" fmla="*/ 1 w 5202866"/>
              <a:gd name="connsiteY52" fmla="*/ 0 h 4295554"/>
              <a:gd name="connsiteX53" fmla="*/ 5202866 w 5202866"/>
              <a:gd name="connsiteY53" fmla="*/ 0 h 4295554"/>
              <a:gd name="connsiteX54" fmla="*/ 5202866 w 5202866"/>
              <a:gd name="connsiteY54" fmla="*/ 169235 h 4295554"/>
              <a:gd name="connsiteX55" fmla="*/ 4833440 w 5202866"/>
              <a:gd name="connsiteY55" fmla="*/ 169235 h 4295554"/>
              <a:gd name="connsiteX56" fmla="*/ 4833440 w 5202866"/>
              <a:gd name="connsiteY56" fmla="*/ 4126873 h 4295554"/>
              <a:gd name="connsiteX57" fmla="*/ 5202866 w 5202866"/>
              <a:gd name="connsiteY57" fmla="*/ 4126873 h 4295554"/>
              <a:gd name="connsiteX58" fmla="*/ 5202866 w 5202866"/>
              <a:gd name="connsiteY58" fmla="*/ 4295554 h 4295554"/>
              <a:gd name="connsiteX59" fmla="*/ 1 w 5202866"/>
              <a:gd name="connsiteY59" fmla="*/ 4295554 h 4295554"/>
              <a:gd name="connsiteX60" fmla="*/ 1 w 5202866"/>
              <a:gd name="connsiteY60" fmla="*/ 4126873 h 4295554"/>
              <a:gd name="connsiteX61" fmla="*/ 389197 w 5202866"/>
              <a:gd name="connsiteY61" fmla="*/ 4126873 h 4295554"/>
              <a:gd name="connsiteX62" fmla="*/ 389197 w 5202866"/>
              <a:gd name="connsiteY62" fmla="*/ 169235 h 4295554"/>
              <a:gd name="connsiteX63" fmla="*/ 1 w 5202866"/>
              <a:gd name="connsiteY63" fmla="*/ 169235 h 4295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202866" h="4295554">
                <a:moveTo>
                  <a:pt x="4671515" y="3805995"/>
                </a:moveTo>
                <a:lnTo>
                  <a:pt x="4671516" y="3805995"/>
                </a:lnTo>
                <a:lnTo>
                  <a:pt x="4671516" y="3950457"/>
                </a:lnTo>
                <a:lnTo>
                  <a:pt x="4671515" y="3950457"/>
                </a:lnTo>
                <a:close/>
                <a:moveTo>
                  <a:pt x="551122" y="728035"/>
                </a:moveTo>
                <a:lnTo>
                  <a:pt x="4671515" y="728035"/>
                </a:lnTo>
                <a:lnTo>
                  <a:pt x="4671515" y="3805995"/>
                </a:lnTo>
                <a:lnTo>
                  <a:pt x="551122" y="3805995"/>
                </a:lnTo>
                <a:close/>
                <a:moveTo>
                  <a:pt x="4671515" y="588335"/>
                </a:moveTo>
                <a:lnTo>
                  <a:pt x="4671516" y="588335"/>
                </a:lnTo>
                <a:lnTo>
                  <a:pt x="4671516" y="728035"/>
                </a:lnTo>
                <a:lnTo>
                  <a:pt x="4671515" y="728035"/>
                </a:lnTo>
                <a:close/>
                <a:moveTo>
                  <a:pt x="2642390" y="583573"/>
                </a:moveTo>
                <a:lnTo>
                  <a:pt x="4671515" y="583573"/>
                </a:lnTo>
                <a:lnTo>
                  <a:pt x="4671515" y="588335"/>
                </a:lnTo>
                <a:lnTo>
                  <a:pt x="2642390" y="588335"/>
                </a:lnTo>
                <a:close/>
                <a:moveTo>
                  <a:pt x="4671515" y="353386"/>
                </a:moveTo>
                <a:lnTo>
                  <a:pt x="4678622" y="353386"/>
                </a:lnTo>
                <a:lnTo>
                  <a:pt x="4678622" y="588335"/>
                </a:lnTo>
                <a:lnTo>
                  <a:pt x="4671516" y="588335"/>
                </a:lnTo>
                <a:lnTo>
                  <a:pt x="4671516" y="583573"/>
                </a:lnTo>
                <a:lnTo>
                  <a:pt x="4671515" y="583573"/>
                </a:lnTo>
                <a:close/>
                <a:moveTo>
                  <a:pt x="551122" y="353386"/>
                </a:moveTo>
                <a:lnTo>
                  <a:pt x="601923" y="353386"/>
                </a:lnTo>
                <a:lnTo>
                  <a:pt x="601923" y="583573"/>
                </a:lnTo>
                <a:lnTo>
                  <a:pt x="551122" y="583573"/>
                </a:lnTo>
                <a:close/>
                <a:moveTo>
                  <a:pt x="2642390" y="353385"/>
                </a:moveTo>
                <a:lnTo>
                  <a:pt x="4671515" y="353385"/>
                </a:lnTo>
                <a:lnTo>
                  <a:pt x="4671515" y="353386"/>
                </a:lnTo>
                <a:lnTo>
                  <a:pt x="2642390" y="353386"/>
                </a:lnTo>
                <a:close/>
                <a:moveTo>
                  <a:pt x="4671515" y="169235"/>
                </a:moveTo>
                <a:lnTo>
                  <a:pt x="4678623" y="169235"/>
                </a:lnTo>
                <a:lnTo>
                  <a:pt x="4678623" y="353386"/>
                </a:lnTo>
                <a:lnTo>
                  <a:pt x="4678622" y="353386"/>
                </a:lnTo>
                <a:lnTo>
                  <a:pt x="4678622" y="353385"/>
                </a:lnTo>
                <a:lnTo>
                  <a:pt x="4671515" y="353385"/>
                </a:lnTo>
                <a:close/>
                <a:moveTo>
                  <a:pt x="0" y="169235"/>
                </a:moveTo>
                <a:lnTo>
                  <a:pt x="1" y="169235"/>
                </a:lnTo>
                <a:lnTo>
                  <a:pt x="1" y="4126873"/>
                </a:lnTo>
                <a:lnTo>
                  <a:pt x="0" y="4126873"/>
                </a:lnTo>
                <a:close/>
                <a:moveTo>
                  <a:pt x="551122" y="4136"/>
                </a:moveTo>
                <a:lnTo>
                  <a:pt x="551122" y="169235"/>
                </a:lnTo>
                <a:lnTo>
                  <a:pt x="392749" y="169235"/>
                </a:lnTo>
                <a:lnTo>
                  <a:pt x="392749" y="4126873"/>
                </a:lnTo>
                <a:lnTo>
                  <a:pt x="551122" y="4126873"/>
                </a:lnTo>
                <a:lnTo>
                  <a:pt x="551122" y="3950457"/>
                </a:lnTo>
                <a:lnTo>
                  <a:pt x="4671515" y="3950457"/>
                </a:lnTo>
                <a:lnTo>
                  <a:pt x="4671515" y="4126873"/>
                </a:lnTo>
                <a:lnTo>
                  <a:pt x="4831817" y="4126873"/>
                </a:lnTo>
                <a:lnTo>
                  <a:pt x="4831817" y="169235"/>
                </a:lnTo>
                <a:lnTo>
                  <a:pt x="4678623" y="169235"/>
                </a:lnTo>
                <a:lnTo>
                  <a:pt x="4678623" y="4136"/>
                </a:lnTo>
                <a:close/>
                <a:moveTo>
                  <a:pt x="1" y="0"/>
                </a:moveTo>
                <a:lnTo>
                  <a:pt x="5202866" y="0"/>
                </a:lnTo>
                <a:lnTo>
                  <a:pt x="5202866" y="169235"/>
                </a:lnTo>
                <a:lnTo>
                  <a:pt x="4833440" y="169235"/>
                </a:lnTo>
                <a:lnTo>
                  <a:pt x="4833440" y="4126873"/>
                </a:lnTo>
                <a:lnTo>
                  <a:pt x="5202866" y="4126873"/>
                </a:lnTo>
                <a:lnTo>
                  <a:pt x="5202866" y="4295554"/>
                </a:lnTo>
                <a:lnTo>
                  <a:pt x="1" y="4295554"/>
                </a:lnTo>
                <a:lnTo>
                  <a:pt x="1" y="4126873"/>
                </a:lnTo>
                <a:lnTo>
                  <a:pt x="389197" y="4126873"/>
                </a:lnTo>
                <a:lnTo>
                  <a:pt x="389197" y="169235"/>
                </a:lnTo>
                <a:lnTo>
                  <a:pt x="1" y="169235"/>
                </a:lnTo>
                <a:close/>
              </a:path>
            </a:pathLst>
          </a:custGeom>
          <a:solidFill>
            <a:schemeClr val="bg1">
              <a:lumMod val="8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9148234" y="1905000"/>
            <a:ext cx="2063750" cy="227419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76" name="Freeform 75"/>
          <p:cNvSpPr/>
          <p:nvPr/>
        </p:nvSpPr>
        <p:spPr>
          <a:xfrm>
            <a:off x="1468983" y="2446104"/>
            <a:ext cx="4291408" cy="293797"/>
          </a:xfrm>
          <a:custGeom>
            <a:avLst/>
            <a:gdLst>
              <a:gd name="connsiteX0" fmla="*/ 0 w 4291408"/>
              <a:gd name="connsiteY0" fmla="*/ 0 h 293797"/>
              <a:gd name="connsiteX1" fmla="*/ 4291408 w 4291408"/>
              <a:gd name="connsiteY1" fmla="*/ 0 h 293797"/>
              <a:gd name="connsiteX2" fmla="*/ 4291408 w 4291408"/>
              <a:gd name="connsiteY2" fmla="*/ 293797 h 293797"/>
              <a:gd name="connsiteX3" fmla="*/ 0 w 4291408"/>
              <a:gd name="connsiteY3" fmla="*/ 293797 h 293797"/>
              <a:gd name="connsiteX4" fmla="*/ 0 w 4291408"/>
              <a:gd name="connsiteY4" fmla="*/ 161461 h 293797"/>
              <a:gd name="connsiteX5" fmla="*/ 3928288 w 4291408"/>
              <a:gd name="connsiteY5" fmla="*/ 161461 h 293797"/>
              <a:gd name="connsiteX6" fmla="*/ 3928288 w 4291408"/>
              <a:gd name="connsiteY6" fmla="*/ 3402 h 293797"/>
              <a:gd name="connsiteX7" fmla="*/ 0 w 4291408"/>
              <a:gd name="connsiteY7" fmla="*/ 3402 h 293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91408" h="293797">
                <a:moveTo>
                  <a:pt x="0" y="0"/>
                </a:moveTo>
                <a:lnTo>
                  <a:pt x="4291408" y="0"/>
                </a:lnTo>
                <a:lnTo>
                  <a:pt x="4291408" y="293797"/>
                </a:lnTo>
                <a:lnTo>
                  <a:pt x="0" y="293797"/>
                </a:lnTo>
                <a:lnTo>
                  <a:pt x="0" y="161461"/>
                </a:lnTo>
                <a:lnTo>
                  <a:pt x="3928288" y="161461"/>
                </a:lnTo>
                <a:lnTo>
                  <a:pt x="3928288" y="3402"/>
                </a:lnTo>
                <a:lnTo>
                  <a:pt x="0" y="3402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 dirty="0" smtClean="0"/>
          </a:p>
        </p:txBody>
      </p:sp>
      <p:sp>
        <p:nvSpPr>
          <p:cNvPr id="77" name="Freeform 76"/>
          <p:cNvSpPr/>
          <p:nvPr/>
        </p:nvSpPr>
        <p:spPr>
          <a:xfrm>
            <a:off x="1468983" y="2146725"/>
            <a:ext cx="4291408" cy="293797"/>
          </a:xfrm>
          <a:custGeom>
            <a:avLst/>
            <a:gdLst>
              <a:gd name="connsiteX0" fmla="*/ 3928288 w 4291408"/>
              <a:gd name="connsiteY0" fmla="*/ 0 h 293797"/>
              <a:gd name="connsiteX1" fmla="*/ 4291408 w 4291408"/>
              <a:gd name="connsiteY1" fmla="*/ 0 h 293797"/>
              <a:gd name="connsiteX2" fmla="*/ 4291408 w 4291408"/>
              <a:gd name="connsiteY2" fmla="*/ 293797 h 293797"/>
              <a:gd name="connsiteX3" fmla="*/ 0 w 4291408"/>
              <a:gd name="connsiteY3" fmla="*/ 293797 h 293797"/>
              <a:gd name="connsiteX4" fmla="*/ 0 w 4291408"/>
              <a:gd name="connsiteY4" fmla="*/ 157241 h 293797"/>
              <a:gd name="connsiteX5" fmla="*/ 3928288 w 4291408"/>
              <a:gd name="connsiteY5" fmla="*/ 157241 h 293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91408" h="293797">
                <a:moveTo>
                  <a:pt x="3928288" y="0"/>
                </a:moveTo>
                <a:lnTo>
                  <a:pt x="4291408" y="0"/>
                </a:lnTo>
                <a:lnTo>
                  <a:pt x="4291408" y="293797"/>
                </a:lnTo>
                <a:lnTo>
                  <a:pt x="0" y="293797"/>
                </a:lnTo>
                <a:lnTo>
                  <a:pt x="0" y="157241"/>
                </a:lnTo>
                <a:lnTo>
                  <a:pt x="3928288" y="157241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 dirty="0" smtClean="0"/>
          </a:p>
        </p:txBody>
      </p:sp>
      <p:sp>
        <p:nvSpPr>
          <p:cNvPr id="75" name="Freeform 74"/>
          <p:cNvSpPr/>
          <p:nvPr/>
        </p:nvSpPr>
        <p:spPr>
          <a:xfrm>
            <a:off x="1468983" y="2742514"/>
            <a:ext cx="4291408" cy="293797"/>
          </a:xfrm>
          <a:custGeom>
            <a:avLst/>
            <a:gdLst>
              <a:gd name="connsiteX0" fmla="*/ 3928288 w 4291408"/>
              <a:gd name="connsiteY0" fmla="*/ 0 h 293797"/>
              <a:gd name="connsiteX1" fmla="*/ 4291408 w 4291408"/>
              <a:gd name="connsiteY1" fmla="*/ 0 h 293797"/>
              <a:gd name="connsiteX2" fmla="*/ 4291408 w 4291408"/>
              <a:gd name="connsiteY2" fmla="*/ 293797 h 293797"/>
              <a:gd name="connsiteX3" fmla="*/ 0 w 4291408"/>
              <a:gd name="connsiteY3" fmla="*/ 293797 h 293797"/>
              <a:gd name="connsiteX4" fmla="*/ 0 w 4291408"/>
              <a:gd name="connsiteY4" fmla="*/ 155446 h 293797"/>
              <a:gd name="connsiteX5" fmla="*/ 3928288 w 4291408"/>
              <a:gd name="connsiteY5" fmla="*/ 155446 h 293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91408" h="293797">
                <a:moveTo>
                  <a:pt x="3928288" y="0"/>
                </a:moveTo>
                <a:lnTo>
                  <a:pt x="4291408" y="0"/>
                </a:lnTo>
                <a:lnTo>
                  <a:pt x="4291408" y="293797"/>
                </a:lnTo>
                <a:lnTo>
                  <a:pt x="0" y="293797"/>
                </a:lnTo>
                <a:lnTo>
                  <a:pt x="0" y="155446"/>
                </a:lnTo>
                <a:lnTo>
                  <a:pt x="3928288" y="155446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 dirty="0" smtClean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468983" y="3175642"/>
            <a:ext cx="4291408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033696" y="3051368"/>
            <a:ext cx="71963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128 Bytes</a:t>
            </a:r>
            <a:endParaRPr lang="en-US" sz="1000" dirty="0"/>
          </a:p>
        </p:txBody>
      </p:sp>
      <p:sp>
        <p:nvSpPr>
          <p:cNvPr id="70" name="TextBox 69"/>
          <p:cNvSpPr txBox="1"/>
          <p:nvPr/>
        </p:nvSpPr>
        <p:spPr>
          <a:xfrm>
            <a:off x="4595112" y="2865331"/>
            <a:ext cx="11652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/>
              <a:t>Packet #1 (129 bytes)</a:t>
            </a:r>
            <a:endParaRPr lang="en-US" sz="7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4595112" y="2570357"/>
            <a:ext cx="11652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/>
              <a:t>Packet #2 (129 bytes)</a:t>
            </a:r>
            <a:endParaRPr lang="en-US" sz="7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4595112" y="2267484"/>
            <a:ext cx="11652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/>
              <a:t>Packet #2 (129 bytes)</a:t>
            </a:r>
            <a:endParaRPr lang="en-US" sz="700" b="1" dirty="0"/>
          </a:p>
        </p:txBody>
      </p:sp>
      <p:cxnSp>
        <p:nvCxnSpPr>
          <p:cNvPr id="114" name="Straight Arrow Connector 113"/>
          <p:cNvCxnSpPr/>
          <p:nvPr/>
        </p:nvCxnSpPr>
        <p:spPr>
          <a:xfrm>
            <a:off x="4708871" y="6368387"/>
            <a:ext cx="1128974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4913540" y="6258131"/>
            <a:ext cx="71963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32 Bytes</a:t>
            </a:r>
            <a:endParaRPr lang="en-US" sz="1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4672566" y="5460229"/>
            <a:ext cx="1165280" cy="797902"/>
            <a:chOff x="4093159" y="5162122"/>
            <a:chExt cx="1165280" cy="797902"/>
          </a:xfrm>
        </p:grpSpPr>
        <p:sp>
          <p:nvSpPr>
            <p:cNvPr id="115" name="TextBox 114"/>
            <p:cNvSpPr txBox="1"/>
            <p:nvPr/>
          </p:nvSpPr>
          <p:spPr>
            <a:xfrm>
              <a:off x="4093159" y="5759969"/>
              <a:ext cx="11652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Packet #1 (129 bytes)</a:t>
              </a:r>
              <a:endParaRPr lang="en-US" sz="700" b="1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093159" y="5464995"/>
              <a:ext cx="11652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Packet #2 (129 bytes)</a:t>
              </a:r>
              <a:endParaRPr lang="en-US" sz="700" b="1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4093159" y="5162122"/>
              <a:ext cx="11652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Packet #2 (129 bytes)</a:t>
              </a:r>
              <a:endParaRPr lang="en-US" sz="700" b="1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129466" y="5196605"/>
              <a:ext cx="1128972" cy="73434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schemeClr val="dk1"/>
                </a:solidFill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4129464" y="5188337"/>
              <a:ext cx="765853" cy="1580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600" i="1" dirty="0"/>
                <a:t>Wasted </a:t>
              </a:r>
              <a:r>
                <a:rPr lang="en-US" sz="600" i="1" dirty="0" smtClean="0"/>
                <a:t>(31 </a:t>
              </a:r>
              <a:r>
                <a:rPr lang="en-US" sz="600" i="1" dirty="0"/>
                <a:t>Bytes</a:t>
              </a:r>
              <a:r>
                <a:rPr lang="en-US" sz="600" i="1" dirty="0" smtClean="0"/>
                <a:t>)</a:t>
              </a:r>
              <a:endParaRPr lang="en-US" sz="600" i="1" dirty="0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4093159" y="5723791"/>
              <a:ext cx="11652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Packet #1 (129 bytes)</a:t>
              </a:r>
              <a:endParaRPr lang="en-US" sz="700" b="1" dirty="0"/>
            </a:p>
          </p:txBody>
        </p:sp>
      </p:grpSp>
      <p:cxnSp>
        <p:nvCxnSpPr>
          <p:cNvPr id="121" name="Straight Arrow Connector 120"/>
          <p:cNvCxnSpPr/>
          <p:nvPr/>
        </p:nvCxnSpPr>
        <p:spPr>
          <a:xfrm>
            <a:off x="3534345" y="6368387"/>
            <a:ext cx="1128974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3739014" y="6258131"/>
            <a:ext cx="71963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32 Bytes</a:t>
            </a:r>
            <a:endParaRPr lang="en-US" sz="1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498040" y="5313965"/>
            <a:ext cx="1165280" cy="768827"/>
            <a:chOff x="2842433" y="4985378"/>
            <a:chExt cx="1165280" cy="768827"/>
          </a:xfrm>
        </p:grpSpPr>
        <p:sp>
          <p:nvSpPr>
            <p:cNvPr id="123" name="TextBox 122"/>
            <p:cNvSpPr txBox="1"/>
            <p:nvPr/>
          </p:nvSpPr>
          <p:spPr>
            <a:xfrm>
              <a:off x="2842433" y="5288251"/>
              <a:ext cx="11652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Packet #2 (129 bytes)</a:t>
              </a:r>
              <a:endParaRPr lang="en-US" sz="700" b="1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842433" y="4985378"/>
              <a:ext cx="11652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Packet #2 (129 bytes)</a:t>
              </a:r>
              <a:endParaRPr lang="en-US" sz="700" b="1" dirty="0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2878740" y="5019861"/>
              <a:ext cx="1128972" cy="7343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2878738" y="5011593"/>
              <a:ext cx="765853" cy="1580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600" i="1" dirty="0"/>
                <a:t>Wasted </a:t>
              </a:r>
              <a:r>
                <a:rPr lang="en-US" sz="600" i="1" dirty="0" smtClean="0"/>
                <a:t>(31 </a:t>
              </a:r>
              <a:r>
                <a:rPr lang="en-US" sz="600" i="1" dirty="0"/>
                <a:t>Bytes</a:t>
              </a:r>
              <a:r>
                <a:rPr lang="en-US" sz="600" i="1" dirty="0" smtClean="0"/>
                <a:t>)</a:t>
              </a:r>
              <a:endParaRPr lang="en-US" sz="600" i="1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2842433" y="5547047"/>
              <a:ext cx="11652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Packet #2 (129 bytes)</a:t>
              </a:r>
              <a:endParaRPr lang="en-US" sz="700" b="1" dirty="0"/>
            </a:p>
          </p:txBody>
        </p:sp>
      </p:grpSp>
      <p:cxnSp>
        <p:nvCxnSpPr>
          <p:cNvPr id="129" name="Straight Arrow Connector 128"/>
          <p:cNvCxnSpPr/>
          <p:nvPr/>
        </p:nvCxnSpPr>
        <p:spPr>
          <a:xfrm>
            <a:off x="2358741" y="6368387"/>
            <a:ext cx="1128974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2563410" y="6258131"/>
            <a:ext cx="71963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32 Bytes</a:t>
            </a:r>
            <a:endParaRPr lang="en-US" sz="1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2322436" y="5141379"/>
            <a:ext cx="1165280" cy="768827"/>
            <a:chOff x="1575389" y="4761992"/>
            <a:chExt cx="1165280" cy="768827"/>
          </a:xfrm>
        </p:grpSpPr>
        <p:sp>
          <p:nvSpPr>
            <p:cNvPr id="131" name="TextBox 130"/>
            <p:cNvSpPr txBox="1"/>
            <p:nvPr/>
          </p:nvSpPr>
          <p:spPr>
            <a:xfrm>
              <a:off x="1575389" y="5064865"/>
              <a:ext cx="11652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Packet #2 (129 bytes)</a:t>
              </a:r>
              <a:endParaRPr lang="en-US" sz="700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1575389" y="4761992"/>
              <a:ext cx="11652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Packet #2 (129 bytes)</a:t>
              </a:r>
              <a:endParaRPr lang="en-US" sz="700" b="1" dirty="0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1611696" y="4796475"/>
              <a:ext cx="1128972" cy="73434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1611694" y="4788207"/>
              <a:ext cx="765853" cy="1580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600" i="1" dirty="0"/>
                <a:t>Wasted </a:t>
              </a:r>
              <a:r>
                <a:rPr lang="en-US" sz="600" i="1" dirty="0" smtClean="0"/>
                <a:t>(31 </a:t>
              </a:r>
              <a:r>
                <a:rPr lang="en-US" sz="600" i="1" dirty="0"/>
                <a:t>Bytes</a:t>
              </a:r>
              <a:r>
                <a:rPr lang="en-US" sz="600" i="1" dirty="0" smtClean="0"/>
                <a:t>)</a:t>
              </a:r>
              <a:endParaRPr lang="en-US" sz="600" i="1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1575389" y="5323661"/>
              <a:ext cx="11652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Packet #3 (129 bytes)</a:t>
              </a:r>
              <a:endParaRPr lang="en-US" sz="700" b="1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7414232" y="2267484"/>
            <a:ext cx="72624" cy="3094693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08" name="Rectangle 107"/>
          <p:cNvSpPr/>
          <p:nvPr/>
        </p:nvSpPr>
        <p:spPr>
          <a:xfrm>
            <a:off x="8184487" y="2267484"/>
            <a:ext cx="72624" cy="3094693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09" name="Rectangle 108"/>
          <p:cNvSpPr/>
          <p:nvPr/>
        </p:nvSpPr>
        <p:spPr>
          <a:xfrm>
            <a:off x="8184487" y="2233613"/>
            <a:ext cx="72624" cy="317976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10" name="Rectangle 109"/>
          <p:cNvSpPr/>
          <p:nvPr/>
        </p:nvSpPr>
        <p:spPr>
          <a:xfrm>
            <a:off x="7414232" y="2233613"/>
            <a:ext cx="72624" cy="317976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9" name="Down Arrow 8"/>
          <p:cNvSpPr/>
          <p:nvPr/>
        </p:nvSpPr>
        <p:spPr>
          <a:xfrm>
            <a:off x="5889625" y="2143908"/>
            <a:ext cx="206375" cy="1005692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11" name="Down Arrow 110"/>
          <p:cNvSpPr/>
          <p:nvPr/>
        </p:nvSpPr>
        <p:spPr>
          <a:xfrm>
            <a:off x="5889625" y="5322941"/>
            <a:ext cx="206375" cy="1005692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13" name="TextBox 112"/>
          <p:cNvSpPr txBox="1"/>
          <p:nvPr/>
        </p:nvSpPr>
        <p:spPr>
          <a:xfrm rot="16200000">
            <a:off x="7528157" y="3913689"/>
            <a:ext cx="365234" cy="9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700" b="1" dirty="0"/>
          </a:p>
        </p:txBody>
      </p:sp>
      <p:sp>
        <p:nvSpPr>
          <p:cNvPr id="122" name="TextBox 121"/>
          <p:cNvSpPr txBox="1"/>
          <p:nvPr/>
        </p:nvSpPr>
        <p:spPr>
          <a:xfrm rot="16200000">
            <a:off x="7420222" y="3861477"/>
            <a:ext cx="36523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/>
              <a:t>Pac</a:t>
            </a:r>
            <a:endParaRPr lang="en-US" sz="700" b="1" dirty="0"/>
          </a:p>
        </p:txBody>
      </p:sp>
      <p:sp>
        <p:nvSpPr>
          <p:cNvPr id="157" name="Freeform 156"/>
          <p:cNvSpPr/>
          <p:nvPr/>
        </p:nvSpPr>
        <p:spPr>
          <a:xfrm rot="16200000">
            <a:off x="7362028" y="3842580"/>
            <a:ext cx="353854" cy="226469"/>
          </a:xfrm>
          <a:custGeom>
            <a:avLst/>
            <a:gdLst>
              <a:gd name="connsiteX0" fmla="*/ 353854 w 353854"/>
              <a:gd name="connsiteY0" fmla="*/ 0 h 226469"/>
              <a:gd name="connsiteX1" fmla="*/ 353854 w 353854"/>
              <a:gd name="connsiteY1" fmla="*/ 226469 h 226469"/>
              <a:gd name="connsiteX2" fmla="*/ 0 w 353854"/>
              <a:gd name="connsiteY2" fmla="*/ 226469 h 226469"/>
              <a:gd name="connsiteX3" fmla="*/ 0 w 353854"/>
              <a:gd name="connsiteY3" fmla="*/ 46196 h 226469"/>
              <a:gd name="connsiteX4" fmla="*/ 240041 w 353854"/>
              <a:gd name="connsiteY4" fmla="*/ 46196 h 226469"/>
              <a:gd name="connsiteX5" fmla="*/ 240041 w 353854"/>
              <a:gd name="connsiteY5" fmla="*/ 0 h 226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3854" h="226469">
                <a:moveTo>
                  <a:pt x="353854" y="0"/>
                </a:moveTo>
                <a:lnTo>
                  <a:pt x="353854" y="226469"/>
                </a:lnTo>
                <a:lnTo>
                  <a:pt x="0" y="226469"/>
                </a:lnTo>
                <a:lnTo>
                  <a:pt x="0" y="46196"/>
                </a:lnTo>
                <a:lnTo>
                  <a:pt x="240041" y="46196"/>
                </a:lnTo>
                <a:lnTo>
                  <a:pt x="240041" y="0"/>
                </a:lnTo>
                <a:close/>
              </a:path>
            </a:pathLst>
          </a:custGeom>
          <a:ln w="9525">
            <a:solidFill>
              <a:srgbClr val="00206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 dirty="0">
              <a:solidFill>
                <a:schemeClr val="dk1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 rot="16200000">
            <a:off x="8199493" y="3162216"/>
            <a:ext cx="36523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700" b="1" dirty="0"/>
          </a:p>
        </p:txBody>
      </p:sp>
      <p:sp>
        <p:nvSpPr>
          <p:cNvPr id="142" name="TextBox 141"/>
          <p:cNvSpPr txBox="1"/>
          <p:nvPr/>
        </p:nvSpPr>
        <p:spPr>
          <a:xfrm rot="16200000">
            <a:off x="8106089" y="3162215"/>
            <a:ext cx="36523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700" b="1" dirty="0"/>
          </a:p>
        </p:txBody>
      </p:sp>
      <p:sp>
        <p:nvSpPr>
          <p:cNvPr id="158" name="Freeform 157"/>
          <p:cNvSpPr/>
          <p:nvPr/>
        </p:nvSpPr>
        <p:spPr>
          <a:xfrm rot="16200000">
            <a:off x="8141299" y="3143319"/>
            <a:ext cx="353854" cy="226469"/>
          </a:xfrm>
          <a:custGeom>
            <a:avLst/>
            <a:gdLst>
              <a:gd name="connsiteX0" fmla="*/ 353854 w 353854"/>
              <a:gd name="connsiteY0" fmla="*/ 0 h 226469"/>
              <a:gd name="connsiteX1" fmla="*/ 353854 w 353854"/>
              <a:gd name="connsiteY1" fmla="*/ 226469 h 226469"/>
              <a:gd name="connsiteX2" fmla="*/ 0 w 353854"/>
              <a:gd name="connsiteY2" fmla="*/ 226469 h 226469"/>
              <a:gd name="connsiteX3" fmla="*/ 0 w 353854"/>
              <a:gd name="connsiteY3" fmla="*/ 46196 h 226469"/>
              <a:gd name="connsiteX4" fmla="*/ 240041 w 353854"/>
              <a:gd name="connsiteY4" fmla="*/ 46196 h 226469"/>
              <a:gd name="connsiteX5" fmla="*/ 240041 w 353854"/>
              <a:gd name="connsiteY5" fmla="*/ 0 h 226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3854" h="226469">
                <a:moveTo>
                  <a:pt x="353854" y="0"/>
                </a:moveTo>
                <a:lnTo>
                  <a:pt x="353854" y="226469"/>
                </a:lnTo>
                <a:lnTo>
                  <a:pt x="0" y="226469"/>
                </a:lnTo>
                <a:lnTo>
                  <a:pt x="0" y="46196"/>
                </a:lnTo>
                <a:lnTo>
                  <a:pt x="240041" y="46196"/>
                </a:lnTo>
                <a:lnTo>
                  <a:pt x="240041" y="0"/>
                </a:lnTo>
                <a:close/>
              </a:path>
            </a:pathLst>
          </a:custGeom>
          <a:ln w="9525">
            <a:solidFill>
              <a:schemeClr val="accent1">
                <a:lumMod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47" name="TextBox 146"/>
          <p:cNvSpPr txBox="1"/>
          <p:nvPr/>
        </p:nvSpPr>
        <p:spPr>
          <a:xfrm rot="16200000">
            <a:off x="7423380" y="2464780"/>
            <a:ext cx="3652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700" b="1" dirty="0"/>
          </a:p>
        </p:txBody>
      </p:sp>
      <p:sp>
        <p:nvSpPr>
          <p:cNvPr id="148" name="TextBox 147"/>
          <p:cNvSpPr txBox="1"/>
          <p:nvPr/>
        </p:nvSpPr>
        <p:spPr>
          <a:xfrm rot="16200000">
            <a:off x="7329975" y="2464779"/>
            <a:ext cx="36523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700" b="1" dirty="0"/>
          </a:p>
        </p:txBody>
      </p:sp>
      <p:sp>
        <p:nvSpPr>
          <p:cNvPr id="159" name="Freeform 158"/>
          <p:cNvSpPr/>
          <p:nvPr/>
        </p:nvSpPr>
        <p:spPr>
          <a:xfrm rot="16200000">
            <a:off x="7365186" y="2445883"/>
            <a:ext cx="353855" cy="226469"/>
          </a:xfrm>
          <a:custGeom>
            <a:avLst/>
            <a:gdLst>
              <a:gd name="connsiteX0" fmla="*/ 353855 w 353855"/>
              <a:gd name="connsiteY0" fmla="*/ 0 h 226469"/>
              <a:gd name="connsiteX1" fmla="*/ 353855 w 353855"/>
              <a:gd name="connsiteY1" fmla="*/ 226469 h 226469"/>
              <a:gd name="connsiteX2" fmla="*/ 0 w 353855"/>
              <a:gd name="connsiteY2" fmla="*/ 226469 h 226469"/>
              <a:gd name="connsiteX3" fmla="*/ 0 w 353855"/>
              <a:gd name="connsiteY3" fmla="*/ 46195 h 226469"/>
              <a:gd name="connsiteX4" fmla="*/ 240042 w 353855"/>
              <a:gd name="connsiteY4" fmla="*/ 46195 h 226469"/>
              <a:gd name="connsiteX5" fmla="*/ 240042 w 353855"/>
              <a:gd name="connsiteY5" fmla="*/ 0 h 226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3855" h="226469">
                <a:moveTo>
                  <a:pt x="353855" y="0"/>
                </a:moveTo>
                <a:lnTo>
                  <a:pt x="353855" y="226469"/>
                </a:lnTo>
                <a:lnTo>
                  <a:pt x="0" y="226469"/>
                </a:lnTo>
                <a:lnTo>
                  <a:pt x="0" y="46195"/>
                </a:lnTo>
                <a:lnTo>
                  <a:pt x="240042" y="46195"/>
                </a:lnTo>
                <a:lnTo>
                  <a:pt x="240042" y="0"/>
                </a:lnTo>
                <a:close/>
              </a:path>
            </a:pathLst>
          </a:custGeom>
          <a:ln w="9525">
            <a:solidFill>
              <a:srgbClr val="CC66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53" name="TextBox 152"/>
          <p:cNvSpPr txBox="1"/>
          <p:nvPr/>
        </p:nvSpPr>
        <p:spPr>
          <a:xfrm rot="16200000">
            <a:off x="8196593" y="4567770"/>
            <a:ext cx="36523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700" b="1" dirty="0"/>
          </a:p>
        </p:txBody>
      </p:sp>
      <p:sp>
        <p:nvSpPr>
          <p:cNvPr id="154" name="TextBox 153"/>
          <p:cNvSpPr txBox="1"/>
          <p:nvPr/>
        </p:nvSpPr>
        <p:spPr>
          <a:xfrm rot="16200000">
            <a:off x="8103189" y="4567769"/>
            <a:ext cx="36523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700" b="1" dirty="0"/>
          </a:p>
        </p:txBody>
      </p:sp>
      <p:sp>
        <p:nvSpPr>
          <p:cNvPr id="160" name="Freeform 159"/>
          <p:cNvSpPr/>
          <p:nvPr/>
        </p:nvSpPr>
        <p:spPr>
          <a:xfrm rot="16200000">
            <a:off x="8144639" y="4548873"/>
            <a:ext cx="353854" cy="226469"/>
          </a:xfrm>
          <a:custGeom>
            <a:avLst/>
            <a:gdLst>
              <a:gd name="connsiteX0" fmla="*/ 353854 w 353854"/>
              <a:gd name="connsiteY0" fmla="*/ 0 h 226469"/>
              <a:gd name="connsiteX1" fmla="*/ 353854 w 353854"/>
              <a:gd name="connsiteY1" fmla="*/ 226469 h 226469"/>
              <a:gd name="connsiteX2" fmla="*/ 0 w 353854"/>
              <a:gd name="connsiteY2" fmla="*/ 226469 h 226469"/>
              <a:gd name="connsiteX3" fmla="*/ 0 w 353854"/>
              <a:gd name="connsiteY3" fmla="*/ 46196 h 226469"/>
              <a:gd name="connsiteX4" fmla="*/ 240041 w 353854"/>
              <a:gd name="connsiteY4" fmla="*/ 46196 h 226469"/>
              <a:gd name="connsiteX5" fmla="*/ 240041 w 353854"/>
              <a:gd name="connsiteY5" fmla="*/ 0 h 226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3854" h="226469">
                <a:moveTo>
                  <a:pt x="353854" y="0"/>
                </a:moveTo>
                <a:lnTo>
                  <a:pt x="353854" y="226469"/>
                </a:lnTo>
                <a:lnTo>
                  <a:pt x="0" y="226469"/>
                </a:lnTo>
                <a:lnTo>
                  <a:pt x="0" y="46196"/>
                </a:lnTo>
                <a:lnTo>
                  <a:pt x="240041" y="46196"/>
                </a:lnTo>
                <a:lnTo>
                  <a:pt x="240041" y="0"/>
                </a:lnTo>
                <a:close/>
              </a:path>
            </a:pathLst>
          </a:cu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62" name="Down Arrow 161"/>
          <p:cNvSpPr/>
          <p:nvPr/>
        </p:nvSpPr>
        <p:spPr>
          <a:xfrm rot="16200000">
            <a:off x="7696214" y="2448931"/>
            <a:ext cx="177994" cy="231865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63" name="Down Arrow 162"/>
          <p:cNvSpPr/>
          <p:nvPr/>
        </p:nvSpPr>
        <p:spPr>
          <a:xfrm rot="16200000">
            <a:off x="7696215" y="3857990"/>
            <a:ext cx="177994" cy="231865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64" name="Down Arrow 163"/>
          <p:cNvSpPr/>
          <p:nvPr/>
        </p:nvSpPr>
        <p:spPr>
          <a:xfrm rot="16200000">
            <a:off x="8482438" y="3145780"/>
            <a:ext cx="177994" cy="231865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65" name="Down Arrow 164"/>
          <p:cNvSpPr/>
          <p:nvPr/>
        </p:nvSpPr>
        <p:spPr>
          <a:xfrm rot="16200000">
            <a:off x="8482439" y="4554839"/>
            <a:ext cx="177994" cy="231865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cxnSp>
        <p:nvCxnSpPr>
          <p:cNvPr id="166" name="Straight Arrow Connector 165"/>
          <p:cNvCxnSpPr/>
          <p:nvPr/>
        </p:nvCxnSpPr>
        <p:spPr>
          <a:xfrm>
            <a:off x="1179142" y="6368387"/>
            <a:ext cx="1128974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1383811" y="6258131"/>
            <a:ext cx="71963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32 Bytes</a:t>
            </a:r>
            <a:endParaRPr lang="en-US" sz="1000" dirty="0"/>
          </a:p>
        </p:txBody>
      </p:sp>
      <p:grpSp>
        <p:nvGrpSpPr>
          <p:cNvPr id="168" name="Group 167"/>
          <p:cNvGrpSpPr/>
          <p:nvPr/>
        </p:nvGrpSpPr>
        <p:grpSpPr>
          <a:xfrm>
            <a:off x="1142837" y="4933099"/>
            <a:ext cx="1165280" cy="768827"/>
            <a:chOff x="1575389" y="4761992"/>
            <a:chExt cx="1165280" cy="768827"/>
          </a:xfrm>
        </p:grpSpPr>
        <p:sp>
          <p:nvSpPr>
            <p:cNvPr id="169" name="TextBox 168"/>
            <p:cNvSpPr txBox="1"/>
            <p:nvPr/>
          </p:nvSpPr>
          <p:spPr>
            <a:xfrm>
              <a:off x="1575389" y="5064865"/>
              <a:ext cx="11652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Packet #2 (129 bytes)</a:t>
              </a:r>
              <a:endParaRPr lang="en-US" sz="700" b="1" dirty="0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1575389" y="4761992"/>
              <a:ext cx="11652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Packet #2 (129 bytes)</a:t>
              </a:r>
              <a:endParaRPr lang="en-US" sz="700" b="1" dirty="0"/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1611696" y="4796475"/>
              <a:ext cx="1128972" cy="73434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1611694" y="4788207"/>
              <a:ext cx="765853" cy="1580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600" i="1" dirty="0"/>
                <a:t>Wasted </a:t>
              </a:r>
              <a:r>
                <a:rPr lang="en-US" sz="600" i="1" dirty="0" smtClean="0"/>
                <a:t>(31 </a:t>
              </a:r>
              <a:r>
                <a:rPr lang="en-US" sz="600" i="1" dirty="0"/>
                <a:t>Bytes</a:t>
              </a:r>
              <a:r>
                <a:rPr lang="en-US" sz="600" i="1" dirty="0" smtClean="0"/>
                <a:t>)</a:t>
              </a:r>
              <a:endParaRPr lang="en-US" sz="600" i="1" dirty="0"/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1575389" y="5323661"/>
              <a:ext cx="11652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Packet #4 (129 bytes)</a:t>
              </a:r>
              <a:endParaRPr lang="en-US" sz="7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6533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10129024" cy="484632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Ease of use</a:t>
            </a:r>
          </a:p>
          <a:p>
            <a:pPr lvl="1"/>
            <a:r>
              <a:rPr lang="en-US" dirty="0" smtClean="0"/>
              <a:t>For an FPGA application with 80 Machine Learning acceleration units spread through the core, the on-chip networking hierarchy takes care of memory accesses, including address decoding, arbitration, and routing to 8 memory interfaces.</a:t>
            </a:r>
          </a:p>
          <a:p>
            <a:pPr lvl="2"/>
            <a:r>
              <a:rPr lang="en-US" dirty="0" smtClean="0"/>
              <a:t>The network consumes no FPGA logic to do so.</a:t>
            </a:r>
          </a:p>
          <a:p>
            <a:pPr lvl="2"/>
            <a:r>
              <a:rPr lang="en-US" dirty="0" smtClean="0"/>
              <a:t>The interface to each acceleration unit is </a:t>
            </a:r>
            <a:r>
              <a:rPr lang="en-US" b="1" dirty="0" smtClean="0"/>
              <a:t>256 bits @ 750 </a:t>
            </a:r>
            <a:r>
              <a:rPr lang="en-US" b="1" dirty="0" err="1" smtClean="0"/>
              <a:t>MHz</a:t>
            </a:r>
            <a:r>
              <a:rPr lang="en-US" dirty="0" err="1" smtClean="0"/>
              <a:t>.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smtClean="0"/>
              <a:t>Area Reduction</a:t>
            </a:r>
          </a:p>
          <a:p>
            <a:pPr lvl="1"/>
            <a:r>
              <a:rPr lang="en-US" dirty="0" smtClean="0"/>
              <a:t>With a pure-FPGA design with </a:t>
            </a:r>
            <a:r>
              <a:rPr lang="en-US" b="1" u="sng" dirty="0" smtClean="0"/>
              <a:t>64</a:t>
            </a:r>
            <a:r>
              <a:rPr lang="en-US" dirty="0" smtClean="0"/>
              <a:t> accelerator units with 128b connected to 8 memory interfaces</a:t>
            </a:r>
          </a:p>
          <a:p>
            <a:pPr lvl="2"/>
            <a:r>
              <a:rPr lang="en-US" dirty="0"/>
              <a:t>The interface to each acceleration unit is </a:t>
            </a:r>
            <a:r>
              <a:rPr lang="en-US" b="1" u="sng" dirty="0"/>
              <a:t>128 bits @ less than 400 </a:t>
            </a:r>
            <a:r>
              <a:rPr lang="en-US" b="1" u="sng" dirty="0" err="1"/>
              <a:t>MHz</a:t>
            </a:r>
            <a:r>
              <a:rPr lang="en-US" dirty="0" err="1"/>
              <a:t>.</a:t>
            </a:r>
            <a:endParaRPr lang="en-US" dirty="0"/>
          </a:p>
          <a:p>
            <a:pPr lvl="2"/>
            <a:r>
              <a:rPr lang="en-US" dirty="0" smtClean="0"/>
              <a:t>The </a:t>
            </a:r>
            <a:r>
              <a:rPr lang="en-US" dirty="0"/>
              <a:t>network consumes </a:t>
            </a:r>
            <a:r>
              <a:rPr lang="en-US" b="1" u="sng" dirty="0" smtClean="0"/>
              <a:t>580k</a:t>
            </a:r>
            <a:r>
              <a:rPr lang="en-US" dirty="0" smtClean="0"/>
              <a:t> Look-Up Tables (LUTs).  This is </a:t>
            </a:r>
            <a:r>
              <a:rPr lang="en-US" dirty="0"/>
              <a:t>a </a:t>
            </a:r>
            <a:r>
              <a:rPr lang="en-US" u="sng" dirty="0"/>
              <a:t>significant</a:t>
            </a:r>
            <a:r>
              <a:rPr lang="en-US" dirty="0"/>
              <a:t> portion of the device which would be otherwise available for algorithm acceleration</a:t>
            </a:r>
            <a:r>
              <a:rPr lang="en-US" dirty="0" smtClean="0"/>
              <a:t>.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By comparison, the Speedster NoC supports </a:t>
            </a:r>
            <a:r>
              <a:rPr lang="en-US" b="1" u="sng" dirty="0" smtClean="0"/>
              <a:t>80</a:t>
            </a:r>
            <a:r>
              <a:rPr lang="en-US" dirty="0" smtClean="0"/>
              <a:t> (vs 64) interfaces, where each is </a:t>
            </a:r>
            <a:r>
              <a:rPr lang="en-US" b="1" u="sng" dirty="0" smtClean="0"/>
              <a:t>256b </a:t>
            </a:r>
            <a:r>
              <a:rPr lang="en-US" dirty="0" smtClean="0"/>
              <a:t>(vs. 128) at </a:t>
            </a:r>
            <a:r>
              <a:rPr lang="en-US" b="1" u="sng" dirty="0" smtClean="0"/>
              <a:t>750MHz </a:t>
            </a:r>
            <a:r>
              <a:rPr lang="en-US" dirty="0" smtClean="0"/>
              <a:t>(vs. 400), using </a:t>
            </a:r>
            <a:r>
              <a:rPr lang="en-US" b="1" u="sng" dirty="0" smtClean="0"/>
              <a:t>0 LUTs</a:t>
            </a:r>
            <a:r>
              <a:rPr lang="en-US" dirty="0" smtClean="0"/>
              <a:t>.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b="1" dirty="0" smtClean="0"/>
              <a:t>Massive throughput</a:t>
            </a:r>
            <a:endParaRPr lang="en-US" b="1" dirty="0"/>
          </a:p>
          <a:p>
            <a:pPr lvl="1"/>
            <a:r>
              <a:rPr lang="en-US" dirty="0"/>
              <a:t>Each of 4 </a:t>
            </a:r>
            <a:r>
              <a:rPr lang="en-US" dirty="0" smtClean="0"/>
              <a:t>independent columns delivers </a:t>
            </a:r>
            <a:r>
              <a:rPr lang="en-US" dirty="0"/>
              <a:t>a 400Gbps Ethernet stream as a 1024-bit wide interface operating at 750 MHz into the FPGA core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Allows </a:t>
            </a:r>
            <a:r>
              <a:rPr lang="en-US" dirty="0"/>
              <a:t>an implementation of a </a:t>
            </a:r>
            <a:r>
              <a:rPr lang="en-US" b="1" u="sng" dirty="0"/>
              <a:t>1.6 </a:t>
            </a:r>
            <a:r>
              <a:rPr lang="en-US" b="1" u="sng" dirty="0" err="1"/>
              <a:t>Tbps</a:t>
            </a:r>
            <a:r>
              <a:rPr lang="en-US" dirty="0"/>
              <a:t> networking switch with the programmability </a:t>
            </a:r>
            <a:r>
              <a:rPr lang="en-US" dirty="0" smtClean="0"/>
              <a:t>of </a:t>
            </a:r>
            <a:r>
              <a:rPr lang="en-US" dirty="0"/>
              <a:t>an </a:t>
            </a:r>
            <a:r>
              <a:rPr lang="en-US" dirty="0" smtClean="0"/>
              <a:t>FPGA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Each of 16 GDDR6 memory channels provides 256 Gbps of throughput, for a total of </a:t>
            </a:r>
            <a:r>
              <a:rPr lang="en-US" b="1" u="sng" dirty="0" smtClean="0"/>
              <a:t>4 </a:t>
            </a:r>
            <a:r>
              <a:rPr lang="en-US" b="1" u="sng" dirty="0" err="1" smtClean="0"/>
              <a:t>Tbps</a:t>
            </a:r>
            <a:r>
              <a:rPr lang="en-US" dirty="0" smtClean="0"/>
              <a:t>.  The </a:t>
            </a:r>
            <a:r>
              <a:rPr lang="en-US" dirty="0" err="1" smtClean="0"/>
              <a:t>Achronix</a:t>
            </a:r>
            <a:r>
              <a:rPr lang="en-US" dirty="0" smtClean="0"/>
              <a:t> NoC Hierarchy conveniently distributes this throughout the FPGA fabric for ease of use and to reduce congestion.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B0BF-4C2A-430B-B427-4B210A41650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0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1" y="-58420"/>
            <a:ext cx="8089899" cy="80898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371600"/>
            <a:ext cx="4618007" cy="484632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New techniques are required to move </a:t>
            </a:r>
            <a:r>
              <a:rPr lang="en-US" dirty="0" smtClean="0"/>
              <a:t>data </a:t>
            </a:r>
            <a:r>
              <a:rPr lang="en-US" dirty="0"/>
              <a:t>to and from memory and high speed interfaces to </a:t>
            </a:r>
            <a:r>
              <a:rPr lang="en-US" dirty="0" smtClean="0"/>
              <a:t>on-chip </a:t>
            </a:r>
            <a:r>
              <a:rPr lang="en-US" dirty="0"/>
              <a:t>processing </a:t>
            </a:r>
            <a:r>
              <a:rPr lang="en-US" dirty="0" smtClean="0"/>
              <a:t>units.</a:t>
            </a:r>
            <a:endParaRPr lang="en-US" dirty="0"/>
          </a:p>
          <a:p>
            <a:endParaRPr lang="en-US" dirty="0"/>
          </a:p>
          <a:p>
            <a:r>
              <a:rPr lang="en-US" dirty="0"/>
              <a:t>A multi-level on-chip network hierarchy </a:t>
            </a:r>
            <a:r>
              <a:rPr lang="en-US" dirty="0" smtClean="0"/>
              <a:t>can deliver </a:t>
            </a:r>
            <a:r>
              <a:rPr lang="en-US" dirty="0"/>
              <a:t>terabits of data to user logic at arbitrary locations in the processing core.</a:t>
            </a:r>
          </a:p>
          <a:p>
            <a:pPr lvl="1"/>
            <a:r>
              <a:rPr lang="en-US" dirty="0" smtClean="0"/>
              <a:t>Automated </a:t>
            </a:r>
            <a:r>
              <a:rPr lang="en-US" dirty="0"/>
              <a:t>address decoding, routing, and arbitration within the </a:t>
            </a:r>
            <a:r>
              <a:rPr lang="en-US" dirty="0" smtClean="0"/>
              <a:t>device.</a:t>
            </a:r>
            <a:endParaRPr lang="en-US" dirty="0"/>
          </a:p>
          <a:p>
            <a:pPr lvl="1"/>
            <a:r>
              <a:rPr lang="en-US" dirty="0"/>
              <a:t>Specialized transfer modes allow the delivery of multiple </a:t>
            </a:r>
            <a:r>
              <a:rPr lang="en-US" dirty="0" smtClean="0"/>
              <a:t>400Gbps </a:t>
            </a:r>
            <a:r>
              <a:rPr lang="en-US" dirty="0"/>
              <a:t>Ethernet packet streams.</a:t>
            </a:r>
          </a:p>
          <a:p>
            <a:pPr lvl="1"/>
            <a:r>
              <a:rPr lang="en-US" dirty="0" smtClean="0"/>
              <a:t>Unprecedented </a:t>
            </a:r>
            <a:r>
              <a:rPr lang="en-US" dirty="0"/>
              <a:t>ease of use and minimal time-to-market.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B0BF-4C2A-430B-B427-4B210A41650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43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6467856" cy="48463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Modern acceleration workloads require</a:t>
            </a:r>
          </a:p>
          <a:p>
            <a:pPr lvl="1"/>
            <a:r>
              <a:rPr lang="en-US" sz="2400" dirty="0" smtClean="0"/>
              <a:t>High speed interfaces</a:t>
            </a:r>
            <a:endParaRPr lang="en-US" sz="2400" dirty="0"/>
          </a:p>
          <a:p>
            <a:pPr lvl="1"/>
            <a:r>
              <a:rPr lang="en-US" sz="2400" dirty="0" smtClean="0"/>
              <a:t>Memory bandwidth </a:t>
            </a:r>
          </a:p>
          <a:p>
            <a:pPr lvl="1"/>
            <a:r>
              <a:rPr lang="en-US" sz="2400" dirty="0" smtClean="0"/>
              <a:t>Efficient data movement inside the device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B0BF-4C2A-430B-B427-4B210A41650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39512" y="1371600"/>
            <a:ext cx="6733032" cy="48463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Calibri" panose="020F050202020403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Example:  Achronix </a:t>
            </a:r>
            <a:r>
              <a:rPr lang="en-US" sz="2800" dirty="0" smtClean="0"/>
              <a:t>Speedster7t </a:t>
            </a:r>
            <a:r>
              <a:rPr lang="en-US" sz="2800" dirty="0" smtClean="0"/>
              <a:t>FPGA</a:t>
            </a:r>
          </a:p>
          <a:p>
            <a:pPr lvl="1"/>
            <a:r>
              <a:rPr lang="en-US" sz="2400" dirty="0" smtClean="0"/>
              <a:t>4x 400 Gbps Ethernet connections (1.6 </a:t>
            </a:r>
            <a:r>
              <a:rPr lang="en-US" sz="2400" dirty="0" err="1" smtClean="0"/>
              <a:t>Tbps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2x 16-lane PCIe Gen5 (512 Gbps)</a:t>
            </a:r>
          </a:p>
          <a:p>
            <a:pPr lvl="1"/>
            <a:r>
              <a:rPr lang="en-US" sz="2400" dirty="0" smtClean="0"/>
              <a:t>8x GDDR6 + 2x DDR4 (4.5 </a:t>
            </a:r>
            <a:r>
              <a:rPr lang="en-US" sz="2400" dirty="0" err="1" smtClean="0"/>
              <a:t>Tbps</a:t>
            </a:r>
            <a:r>
              <a:rPr lang="en-US" sz="2400" dirty="0" smtClean="0"/>
              <a:t>)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905256" y="2697480"/>
            <a:ext cx="5925312" cy="5486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8710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Speedster7t: High Bandwidth Network Hierarchy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B0BF-4C2A-430B-B427-4B210A416506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8" t="19305" r="13611" b="19723"/>
          <a:stretch/>
        </p:blipFill>
        <p:spPr>
          <a:xfrm>
            <a:off x="6410324" y="1371600"/>
            <a:ext cx="5481713" cy="4610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2273300"/>
            <a:ext cx="4127500" cy="3079750"/>
          </a:xfrm>
          <a:prstGeom prst="rect">
            <a:avLst/>
          </a:prstGeom>
        </p:spPr>
      </p:pic>
      <p:sp>
        <p:nvSpPr>
          <p:cNvPr id="48" name="Freeform 47"/>
          <p:cNvSpPr/>
          <p:nvPr/>
        </p:nvSpPr>
        <p:spPr>
          <a:xfrm>
            <a:off x="6928228" y="1714500"/>
            <a:ext cx="4444243" cy="3957638"/>
          </a:xfrm>
          <a:custGeom>
            <a:avLst/>
            <a:gdLst>
              <a:gd name="connsiteX0" fmla="*/ 3966788 w 4444243"/>
              <a:gd name="connsiteY0" fmla="*/ 558800 h 3957638"/>
              <a:gd name="connsiteX1" fmla="*/ 3966788 w 4444243"/>
              <a:gd name="connsiteY1" fmla="*/ 3636760 h 3957638"/>
              <a:gd name="connsiteX2" fmla="*/ 4282318 w 4444243"/>
              <a:gd name="connsiteY2" fmla="*/ 3636760 h 3957638"/>
              <a:gd name="connsiteX3" fmla="*/ 4282318 w 4444243"/>
              <a:gd name="connsiteY3" fmla="*/ 558800 h 3957638"/>
              <a:gd name="connsiteX4" fmla="*/ 3587025 w 4444243"/>
              <a:gd name="connsiteY4" fmla="*/ 558800 h 3957638"/>
              <a:gd name="connsiteX5" fmla="*/ 3587025 w 4444243"/>
              <a:gd name="connsiteY5" fmla="*/ 3636760 h 3957638"/>
              <a:gd name="connsiteX6" fmla="*/ 3904876 w 4444243"/>
              <a:gd name="connsiteY6" fmla="*/ 3636760 h 3957638"/>
              <a:gd name="connsiteX7" fmla="*/ 3904876 w 4444243"/>
              <a:gd name="connsiteY7" fmla="*/ 558800 h 3957638"/>
              <a:gd name="connsiteX8" fmla="*/ 3207259 w 4444243"/>
              <a:gd name="connsiteY8" fmla="*/ 558800 h 3957638"/>
              <a:gd name="connsiteX9" fmla="*/ 3207259 w 4444243"/>
              <a:gd name="connsiteY9" fmla="*/ 3636760 h 3957638"/>
              <a:gd name="connsiteX10" fmla="*/ 3525113 w 4444243"/>
              <a:gd name="connsiteY10" fmla="*/ 3636760 h 3957638"/>
              <a:gd name="connsiteX11" fmla="*/ 3525113 w 4444243"/>
              <a:gd name="connsiteY11" fmla="*/ 558800 h 3957638"/>
              <a:gd name="connsiteX12" fmla="*/ 2827493 w 4444243"/>
              <a:gd name="connsiteY12" fmla="*/ 558800 h 3957638"/>
              <a:gd name="connsiteX13" fmla="*/ 2827493 w 4444243"/>
              <a:gd name="connsiteY13" fmla="*/ 3636760 h 3957638"/>
              <a:gd name="connsiteX14" fmla="*/ 3145347 w 4444243"/>
              <a:gd name="connsiteY14" fmla="*/ 3636760 h 3957638"/>
              <a:gd name="connsiteX15" fmla="*/ 3145347 w 4444243"/>
              <a:gd name="connsiteY15" fmla="*/ 558800 h 3957638"/>
              <a:gd name="connsiteX16" fmla="*/ 2447727 w 4444243"/>
              <a:gd name="connsiteY16" fmla="*/ 558800 h 3957638"/>
              <a:gd name="connsiteX17" fmla="*/ 2447727 w 4444243"/>
              <a:gd name="connsiteY17" fmla="*/ 3636760 h 3957638"/>
              <a:gd name="connsiteX18" fmla="*/ 2765581 w 4444243"/>
              <a:gd name="connsiteY18" fmla="*/ 3636760 h 3957638"/>
              <a:gd name="connsiteX19" fmla="*/ 2765581 w 4444243"/>
              <a:gd name="connsiteY19" fmla="*/ 558800 h 3957638"/>
              <a:gd name="connsiteX20" fmla="*/ 2067961 w 4444243"/>
              <a:gd name="connsiteY20" fmla="*/ 558800 h 3957638"/>
              <a:gd name="connsiteX21" fmla="*/ 2067961 w 4444243"/>
              <a:gd name="connsiteY21" fmla="*/ 3636760 h 3957638"/>
              <a:gd name="connsiteX22" fmla="*/ 2385815 w 4444243"/>
              <a:gd name="connsiteY22" fmla="*/ 3636760 h 3957638"/>
              <a:gd name="connsiteX23" fmla="*/ 2385815 w 4444243"/>
              <a:gd name="connsiteY23" fmla="*/ 558800 h 3957638"/>
              <a:gd name="connsiteX24" fmla="*/ 1688195 w 4444243"/>
              <a:gd name="connsiteY24" fmla="*/ 558800 h 3957638"/>
              <a:gd name="connsiteX25" fmla="*/ 1688195 w 4444243"/>
              <a:gd name="connsiteY25" fmla="*/ 3636760 h 3957638"/>
              <a:gd name="connsiteX26" fmla="*/ 2006049 w 4444243"/>
              <a:gd name="connsiteY26" fmla="*/ 3636760 h 3957638"/>
              <a:gd name="connsiteX27" fmla="*/ 2006049 w 4444243"/>
              <a:gd name="connsiteY27" fmla="*/ 558800 h 3957638"/>
              <a:gd name="connsiteX28" fmla="*/ 1308429 w 4444243"/>
              <a:gd name="connsiteY28" fmla="*/ 558800 h 3957638"/>
              <a:gd name="connsiteX29" fmla="*/ 1308429 w 4444243"/>
              <a:gd name="connsiteY29" fmla="*/ 3636760 h 3957638"/>
              <a:gd name="connsiteX30" fmla="*/ 1626283 w 4444243"/>
              <a:gd name="connsiteY30" fmla="*/ 3636760 h 3957638"/>
              <a:gd name="connsiteX31" fmla="*/ 1626283 w 4444243"/>
              <a:gd name="connsiteY31" fmla="*/ 558800 h 3957638"/>
              <a:gd name="connsiteX32" fmla="*/ 928663 w 4444243"/>
              <a:gd name="connsiteY32" fmla="*/ 558800 h 3957638"/>
              <a:gd name="connsiteX33" fmla="*/ 928663 w 4444243"/>
              <a:gd name="connsiteY33" fmla="*/ 3636760 h 3957638"/>
              <a:gd name="connsiteX34" fmla="*/ 1246517 w 4444243"/>
              <a:gd name="connsiteY34" fmla="*/ 3636760 h 3957638"/>
              <a:gd name="connsiteX35" fmla="*/ 1246517 w 4444243"/>
              <a:gd name="connsiteY35" fmla="*/ 558800 h 3957638"/>
              <a:gd name="connsiteX36" fmla="*/ 548897 w 4444243"/>
              <a:gd name="connsiteY36" fmla="*/ 558800 h 3957638"/>
              <a:gd name="connsiteX37" fmla="*/ 548897 w 4444243"/>
              <a:gd name="connsiteY37" fmla="*/ 3636760 h 3957638"/>
              <a:gd name="connsiteX38" fmla="*/ 866751 w 4444243"/>
              <a:gd name="connsiteY38" fmla="*/ 3636760 h 3957638"/>
              <a:gd name="connsiteX39" fmla="*/ 866751 w 4444243"/>
              <a:gd name="connsiteY39" fmla="*/ 558800 h 3957638"/>
              <a:gd name="connsiteX40" fmla="*/ 161925 w 4444243"/>
              <a:gd name="connsiteY40" fmla="*/ 558800 h 3957638"/>
              <a:gd name="connsiteX41" fmla="*/ 161925 w 4444243"/>
              <a:gd name="connsiteY41" fmla="*/ 3636760 h 3957638"/>
              <a:gd name="connsiteX42" fmla="*/ 486985 w 4444243"/>
              <a:gd name="connsiteY42" fmla="*/ 3636760 h 3957638"/>
              <a:gd name="connsiteX43" fmla="*/ 486985 w 4444243"/>
              <a:gd name="connsiteY43" fmla="*/ 558800 h 3957638"/>
              <a:gd name="connsiteX44" fmla="*/ 0 w 4444243"/>
              <a:gd name="connsiteY44" fmla="*/ 0 h 3957638"/>
              <a:gd name="connsiteX45" fmla="*/ 161925 w 4444243"/>
              <a:gd name="connsiteY45" fmla="*/ 0 h 3957638"/>
              <a:gd name="connsiteX46" fmla="*/ 161925 w 4444243"/>
              <a:gd name="connsiteY46" fmla="*/ 414338 h 3957638"/>
              <a:gd name="connsiteX47" fmla="*/ 4282318 w 4444243"/>
              <a:gd name="connsiteY47" fmla="*/ 414338 h 3957638"/>
              <a:gd name="connsiteX48" fmla="*/ 4282318 w 4444243"/>
              <a:gd name="connsiteY48" fmla="*/ 0 h 3957638"/>
              <a:gd name="connsiteX49" fmla="*/ 4444243 w 4444243"/>
              <a:gd name="connsiteY49" fmla="*/ 0 h 3957638"/>
              <a:gd name="connsiteX50" fmla="*/ 4444243 w 4444243"/>
              <a:gd name="connsiteY50" fmla="*/ 3957638 h 3957638"/>
              <a:gd name="connsiteX51" fmla="*/ 4282318 w 4444243"/>
              <a:gd name="connsiteY51" fmla="*/ 3957638 h 3957638"/>
              <a:gd name="connsiteX52" fmla="*/ 4282318 w 4444243"/>
              <a:gd name="connsiteY52" fmla="*/ 3781222 h 3957638"/>
              <a:gd name="connsiteX53" fmla="*/ 161925 w 4444243"/>
              <a:gd name="connsiteY53" fmla="*/ 3781222 h 3957638"/>
              <a:gd name="connsiteX54" fmla="*/ 161925 w 4444243"/>
              <a:gd name="connsiteY54" fmla="*/ 3957638 h 3957638"/>
              <a:gd name="connsiteX55" fmla="*/ 0 w 4444243"/>
              <a:gd name="connsiteY55" fmla="*/ 3957638 h 395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444243" h="3957638">
                <a:moveTo>
                  <a:pt x="3966788" y="558800"/>
                </a:moveTo>
                <a:lnTo>
                  <a:pt x="3966788" y="3636760"/>
                </a:lnTo>
                <a:lnTo>
                  <a:pt x="4282318" y="3636760"/>
                </a:lnTo>
                <a:lnTo>
                  <a:pt x="4282318" y="558800"/>
                </a:lnTo>
                <a:close/>
                <a:moveTo>
                  <a:pt x="3587025" y="558800"/>
                </a:moveTo>
                <a:lnTo>
                  <a:pt x="3587025" y="3636760"/>
                </a:lnTo>
                <a:lnTo>
                  <a:pt x="3904876" y="3636760"/>
                </a:lnTo>
                <a:lnTo>
                  <a:pt x="3904876" y="558800"/>
                </a:lnTo>
                <a:close/>
                <a:moveTo>
                  <a:pt x="3207259" y="558800"/>
                </a:moveTo>
                <a:lnTo>
                  <a:pt x="3207259" y="3636760"/>
                </a:lnTo>
                <a:lnTo>
                  <a:pt x="3525113" y="3636760"/>
                </a:lnTo>
                <a:lnTo>
                  <a:pt x="3525113" y="558800"/>
                </a:lnTo>
                <a:close/>
                <a:moveTo>
                  <a:pt x="2827493" y="558800"/>
                </a:moveTo>
                <a:lnTo>
                  <a:pt x="2827493" y="3636760"/>
                </a:lnTo>
                <a:lnTo>
                  <a:pt x="3145347" y="3636760"/>
                </a:lnTo>
                <a:lnTo>
                  <a:pt x="3145347" y="558800"/>
                </a:lnTo>
                <a:close/>
                <a:moveTo>
                  <a:pt x="2447727" y="558800"/>
                </a:moveTo>
                <a:lnTo>
                  <a:pt x="2447727" y="3636760"/>
                </a:lnTo>
                <a:lnTo>
                  <a:pt x="2765581" y="3636760"/>
                </a:lnTo>
                <a:lnTo>
                  <a:pt x="2765581" y="558800"/>
                </a:lnTo>
                <a:close/>
                <a:moveTo>
                  <a:pt x="2067961" y="558800"/>
                </a:moveTo>
                <a:lnTo>
                  <a:pt x="2067961" y="3636760"/>
                </a:lnTo>
                <a:lnTo>
                  <a:pt x="2385815" y="3636760"/>
                </a:lnTo>
                <a:lnTo>
                  <a:pt x="2385815" y="558800"/>
                </a:lnTo>
                <a:close/>
                <a:moveTo>
                  <a:pt x="1688195" y="558800"/>
                </a:moveTo>
                <a:lnTo>
                  <a:pt x="1688195" y="3636760"/>
                </a:lnTo>
                <a:lnTo>
                  <a:pt x="2006049" y="3636760"/>
                </a:lnTo>
                <a:lnTo>
                  <a:pt x="2006049" y="558800"/>
                </a:lnTo>
                <a:close/>
                <a:moveTo>
                  <a:pt x="1308429" y="558800"/>
                </a:moveTo>
                <a:lnTo>
                  <a:pt x="1308429" y="3636760"/>
                </a:lnTo>
                <a:lnTo>
                  <a:pt x="1626283" y="3636760"/>
                </a:lnTo>
                <a:lnTo>
                  <a:pt x="1626283" y="558800"/>
                </a:lnTo>
                <a:close/>
                <a:moveTo>
                  <a:pt x="928663" y="558800"/>
                </a:moveTo>
                <a:lnTo>
                  <a:pt x="928663" y="3636760"/>
                </a:lnTo>
                <a:lnTo>
                  <a:pt x="1246517" y="3636760"/>
                </a:lnTo>
                <a:lnTo>
                  <a:pt x="1246517" y="558800"/>
                </a:lnTo>
                <a:close/>
                <a:moveTo>
                  <a:pt x="548897" y="558800"/>
                </a:moveTo>
                <a:lnTo>
                  <a:pt x="548897" y="3636760"/>
                </a:lnTo>
                <a:lnTo>
                  <a:pt x="866751" y="3636760"/>
                </a:lnTo>
                <a:lnTo>
                  <a:pt x="866751" y="558800"/>
                </a:lnTo>
                <a:close/>
                <a:moveTo>
                  <a:pt x="161925" y="558800"/>
                </a:moveTo>
                <a:lnTo>
                  <a:pt x="161925" y="3636760"/>
                </a:lnTo>
                <a:lnTo>
                  <a:pt x="486985" y="3636760"/>
                </a:lnTo>
                <a:lnTo>
                  <a:pt x="486985" y="558800"/>
                </a:lnTo>
                <a:close/>
                <a:moveTo>
                  <a:pt x="0" y="0"/>
                </a:moveTo>
                <a:lnTo>
                  <a:pt x="161925" y="0"/>
                </a:lnTo>
                <a:lnTo>
                  <a:pt x="161925" y="414338"/>
                </a:lnTo>
                <a:lnTo>
                  <a:pt x="4282318" y="414338"/>
                </a:lnTo>
                <a:lnTo>
                  <a:pt x="4282318" y="0"/>
                </a:lnTo>
                <a:lnTo>
                  <a:pt x="4444243" y="0"/>
                </a:lnTo>
                <a:lnTo>
                  <a:pt x="4444243" y="3957638"/>
                </a:lnTo>
                <a:lnTo>
                  <a:pt x="4282318" y="3957638"/>
                </a:lnTo>
                <a:lnTo>
                  <a:pt x="4282318" y="3781222"/>
                </a:lnTo>
                <a:lnTo>
                  <a:pt x="161925" y="3781222"/>
                </a:lnTo>
                <a:lnTo>
                  <a:pt x="161925" y="3957638"/>
                </a:lnTo>
                <a:lnTo>
                  <a:pt x="0" y="3957638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010400" y="2545653"/>
            <a:ext cx="4252913" cy="2514756"/>
            <a:chOff x="7010400" y="2545653"/>
            <a:chExt cx="4252913" cy="2514756"/>
          </a:xfrm>
        </p:grpSpPr>
        <p:sp>
          <p:nvSpPr>
            <p:cNvPr id="49" name="Rectangle 48"/>
            <p:cNvSpPr/>
            <p:nvPr/>
          </p:nvSpPr>
          <p:spPr>
            <a:xfrm>
              <a:off x="7010400" y="2552701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010400" y="2903107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010400" y="3253513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010400" y="3603919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010400" y="3954325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010400" y="4304731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010400" y="4655137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010400" y="5005545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7086599" y="2545653"/>
              <a:ext cx="4127501" cy="2514446"/>
              <a:chOff x="6119813" y="2545653"/>
              <a:chExt cx="5891212" cy="2514446"/>
            </a:xfrm>
          </p:grpSpPr>
          <p:grpSp>
            <p:nvGrpSpPr>
              <p:cNvPr id="84" name="Group 83"/>
              <p:cNvGrpSpPr/>
              <p:nvPr/>
            </p:nvGrpSpPr>
            <p:grpSpPr>
              <a:xfrm>
                <a:off x="6119813" y="2545653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82" name="Straight Connector 81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 84"/>
              <p:cNvGrpSpPr/>
              <p:nvPr/>
            </p:nvGrpSpPr>
            <p:grpSpPr>
              <a:xfrm>
                <a:off x="6119813" y="2896015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86" name="Straight Connector 85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 87"/>
              <p:cNvGrpSpPr/>
              <p:nvPr/>
            </p:nvGrpSpPr>
            <p:grpSpPr>
              <a:xfrm>
                <a:off x="6119813" y="3252955"/>
                <a:ext cx="5891212" cy="55334"/>
                <a:chOff x="6119813" y="2552231"/>
                <a:chExt cx="5891212" cy="55334"/>
              </a:xfrm>
            </p:grpSpPr>
            <p:cxnSp>
              <p:nvCxnSpPr>
                <p:cNvPr id="89" name="Straight Connector 88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>
                  <a:off x="6119813" y="2552231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 90"/>
              <p:cNvGrpSpPr/>
              <p:nvPr/>
            </p:nvGrpSpPr>
            <p:grpSpPr>
              <a:xfrm>
                <a:off x="6119813" y="3596739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92" name="Straight Connector 91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" name="Group 93"/>
              <p:cNvGrpSpPr/>
              <p:nvPr/>
            </p:nvGrpSpPr>
            <p:grpSpPr>
              <a:xfrm>
                <a:off x="6119813" y="3947101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95" name="Straight Connector 94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7" name="Group 96"/>
              <p:cNvGrpSpPr/>
              <p:nvPr/>
            </p:nvGrpSpPr>
            <p:grpSpPr>
              <a:xfrm>
                <a:off x="6119813" y="4297463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98" name="Straight Connector 97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" name="Group 99"/>
              <p:cNvGrpSpPr/>
              <p:nvPr/>
            </p:nvGrpSpPr>
            <p:grpSpPr>
              <a:xfrm>
                <a:off x="6119813" y="4647825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" name="Group 102"/>
              <p:cNvGrpSpPr/>
              <p:nvPr/>
            </p:nvGrpSpPr>
            <p:grpSpPr>
              <a:xfrm>
                <a:off x="6119813" y="4998187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104" name="Straight Connector 103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11" name="Straight Connector 10"/>
          <p:cNvCxnSpPr/>
          <p:nvPr/>
        </p:nvCxnSpPr>
        <p:spPr>
          <a:xfrm flipH="1">
            <a:off x="6928228" y="2206623"/>
            <a:ext cx="4444243" cy="0"/>
          </a:xfrm>
          <a:prstGeom prst="line">
            <a:avLst/>
          </a:prstGeom>
          <a:ln w="25400" cap="rnd">
            <a:solidFill>
              <a:schemeClr val="tx1"/>
            </a:solidFill>
            <a:prstDash val="sysDash"/>
            <a:round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6928228" y="2201855"/>
            <a:ext cx="109538" cy="2992445"/>
            <a:chOff x="6928228" y="2201855"/>
            <a:chExt cx="109538" cy="299244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7037766" y="2201855"/>
              <a:ext cx="0" cy="2992445"/>
            </a:xfrm>
            <a:prstGeom prst="line">
              <a:avLst/>
            </a:prstGeom>
            <a:ln w="25400" cap="rnd">
              <a:solidFill>
                <a:schemeClr val="tx1"/>
              </a:solidFill>
              <a:prstDash val="sysDash"/>
              <a:round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6928228" y="5194300"/>
              <a:ext cx="90488" cy="0"/>
            </a:xfrm>
            <a:prstGeom prst="line">
              <a:avLst/>
            </a:prstGeom>
            <a:ln w="25400" cap="rnd">
              <a:solidFill>
                <a:schemeClr val="tx1"/>
              </a:solidFill>
              <a:prstDash val="sysDash"/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>
              <a:off x="6928228" y="4206081"/>
              <a:ext cx="90488" cy="0"/>
            </a:xfrm>
            <a:prstGeom prst="line">
              <a:avLst/>
            </a:prstGeom>
            <a:ln w="25400" cap="rnd">
              <a:solidFill>
                <a:schemeClr val="tx1"/>
              </a:solidFill>
              <a:prstDash val="sysDash"/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6928228" y="3227387"/>
              <a:ext cx="90488" cy="0"/>
            </a:xfrm>
            <a:prstGeom prst="line">
              <a:avLst/>
            </a:prstGeom>
            <a:ln w="25400" cap="rnd">
              <a:solidFill>
                <a:schemeClr val="tx1"/>
              </a:solidFill>
              <a:prstDash val="sysDash"/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Straight Connector 61"/>
          <p:cNvCxnSpPr/>
          <p:nvPr/>
        </p:nvCxnSpPr>
        <p:spPr>
          <a:xfrm>
            <a:off x="11266487" y="2201855"/>
            <a:ext cx="0" cy="2992445"/>
          </a:xfrm>
          <a:prstGeom prst="line">
            <a:avLst/>
          </a:prstGeom>
          <a:ln w="25400" cap="rnd">
            <a:solidFill>
              <a:schemeClr val="tx1"/>
            </a:solidFill>
            <a:prstDash val="sysDash"/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1276807" y="5194300"/>
            <a:ext cx="90488" cy="0"/>
          </a:xfrm>
          <a:prstGeom prst="line">
            <a:avLst/>
          </a:prstGeom>
          <a:ln w="25400" cap="rnd">
            <a:solidFill>
              <a:schemeClr val="tx1"/>
            </a:solidFill>
            <a:prstDash val="sysDash"/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11276807" y="4206081"/>
            <a:ext cx="90488" cy="0"/>
          </a:xfrm>
          <a:prstGeom prst="line">
            <a:avLst/>
          </a:prstGeom>
          <a:ln w="25400" cap="rnd">
            <a:solidFill>
              <a:schemeClr val="tx1"/>
            </a:solidFill>
            <a:prstDash val="sysDash"/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1276807" y="3227387"/>
            <a:ext cx="90488" cy="0"/>
          </a:xfrm>
          <a:prstGeom prst="line">
            <a:avLst/>
          </a:prstGeom>
          <a:ln w="25400" cap="rnd">
            <a:solidFill>
              <a:schemeClr val="tx1"/>
            </a:solidFill>
            <a:prstDash val="sysDash"/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4" idx="2"/>
          </p:cNvCxnSpPr>
          <p:nvPr/>
        </p:nvCxnSpPr>
        <p:spPr>
          <a:xfrm>
            <a:off x="10191750" y="2133600"/>
            <a:ext cx="0" cy="68255"/>
          </a:xfrm>
          <a:prstGeom prst="line">
            <a:avLst/>
          </a:prstGeom>
          <a:ln w="25400" cap="rnd">
            <a:solidFill>
              <a:schemeClr val="tx1"/>
            </a:solidFill>
            <a:prstDash val="sysDash"/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Freeform 107"/>
          <p:cNvSpPr/>
          <p:nvPr/>
        </p:nvSpPr>
        <p:spPr>
          <a:xfrm>
            <a:off x="6535477" y="1545265"/>
            <a:ext cx="5202866" cy="4295554"/>
          </a:xfrm>
          <a:custGeom>
            <a:avLst/>
            <a:gdLst>
              <a:gd name="connsiteX0" fmla="*/ 4671515 w 5202866"/>
              <a:gd name="connsiteY0" fmla="*/ 3805995 h 4295554"/>
              <a:gd name="connsiteX1" fmla="*/ 4671516 w 5202866"/>
              <a:gd name="connsiteY1" fmla="*/ 3805995 h 4295554"/>
              <a:gd name="connsiteX2" fmla="*/ 4671516 w 5202866"/>
              <a:gd name="connsiteY2" fmla="*/ 3950457 h 4295554"/>
              <a:gd name="connsiteX3" fmla="*/ 4671515 w 5202866"/>
              <a:gd name="connsiteY3" fmla="*/ 3950457 h 4295554"/>
              <a:gd name="connsiteX4" fmla="*/ 551122 w 5202866"/>
              <a:gd name="connsiteY4" fmla="*/ 728035 h 4295554"/>
              <a:gd name="connsiteX5" fmla="*/ 4671515 w 5202866"/>
              <a:gd name="connsiteY5" fmla="*/ 728035 h 4295554"/>
              <a:gd name="connsiteX6" fmla="*/ 4671515 w 5202866"/>
              <a:gd name="connsiteY6" fmla="*/ 3805995 h 4295554"/>
              <a:gd name="connsiteX7" fmla="*/ 551122 w 5202866"/>
              <a:gd name="connsiteY7" fmla="*/ 3805995 h 4295554"/>
              <a:gd name="connsiteX8" fmla="*/ 4671515 w 5202866"/>
              <a:gd name="connsiteY8" fmla="*/ 588335 h 4295554"/>
              <a:gd name="connsiteX9" fmla="*/ 4671516 w 5202866"/>
              <a:gd name="connsiteY9" fmla="*/ 588335 h 4295554"/>
              <a:gd name="connsiteX10" fmla="*/ 4671516 w 5202866"/>
              <a:gd name="connsiteY10" fmla="*/ 728035 h 4295554"/>
              <a:gd name="connsiteX11" fmla="*/ 4671515 w 5202866"/>
              <a:gd name="connsiteY11" fmla="*/ 728035 h 4295554"/>
              <a:gd name="connsiteX12" fmla="*/ 2614872 w 5202866"/>
              <a:gd name="connsiteY12" fmla="*/ 583573 h 4295554"/>
              <a:gd name="connsiteX13" fmla="*/ 4671515 w 5202866"/>
              <a:gd name="connsiteY13" fmla="*/ 583573 h 4295554"/>
              <a:gd name="connsiteX14" fmla="*/ 4671515 w 5202866"/>
              <a:gd name="connsiteY14" fmla="*/ 588335 h 4295554"/>
              <a:gd name="connsiteX15" fmla="*/ 2614872 w 5202866"/>
              <a:gd name="connsiteY15" fmla="*/ 588335 h 4295554"/>
              <a:gd name="connsiteX16" fmla="*/ 4671515 w 5202866"/>
              <a:gd name="connsiteY16" fmla="*/ 353386 h 4295554"/>
              <a:gd name="connsiteX17" fmla="*/ 4678622 w 5202866"/>
              <a:gd name="connsiteY17" fmla="*/ 353386 h 4295554"/>
              <a:gd name="connsiteX18" fmla="*/ 4678622 w 5202866"/>
              <a:gd name="connsiteY18" fmla="*/ 588335 h 4295554"/>
              <a:gd name="connsiteX19" fmla="*/ 4671516 w 5202866"/>
              <a:gd name="connsiteY19" fmla="*/ 588335 h 4295554"/>
              <a:gd name="connsiteX20" fmla="*/ 4671516 w 5202866"/>
              <a:gd name="connsiteY20" fmla="*/ 583573 h 4295554"/>
              <a:gd name="connsiteX21" fmla="*/ 4671515 w 5202866"/>
              <a:gd name="connsiteY21" fmla="*/ 583573 h 4295554"/>
              <a:gd name="connsiteX22" fmla="*/ 551122 w 5202866"/>
              <a:gd name="connsiteY22" fmla="*/ 353386 h 4295554"/>
              <a:gd name="connsiteX23" fmla="*/ 2614872 w 5202866"/>
              <a:gd name="connsiteY23" fmla="*/ 353386 h 4295554"/>
              <a:gd name="connsiteX24" fmla="*/ 2614872 w 5202866"/>
              <a:gd name="connsiteY24" fmla="*/ 583573 h 4295554"/>
              <a:gd name="connsiteX25" fmla="*/ 551122 w 5202866"/>
              <a:gd name="connsiteY25" fmla="*/ 583573 h 4295554"/>
              <a:gd name="connsiteX26" fmla="*/ 2614872 w 5202866"/>
              <a:gd name="connsiteY26" fmla="*/ 353385 h 4295554"/>
              <a:gd name="connsiteX27" fmla="*/ 4671515 w 5202866"/>
              <a:gd name="connsiteY27" fmla="*/ 353385 h 4295554"/>
              <a:gd name="connsiteX28" fmla="*/ 4671515 w 5202866"/>
              <a:gd name="connsiteY28" fmla="*/ 353386 h 4295554"/>
              <a:gd name="connsiteX29" fmla="*/ 2614872 w 5202866"/>
              <a:gd name="connsiteY29" fmla="*/ 353386 h 4295554"/>
              <a:gd name="connsiteX30" fmla="*/ 4671515 w 5202866"/>
              <a:gd name="connsiteY30" fmla="*/ 169235 h 4295554"/>
              <a:gd name="connsiteX31" fmla="*/ 4678623 w 5202866"/>
              <a:gd name="connsiteY31" fmla="*/ 169235 h 4295554"/>
              <a:gd name="connsiteX32" fmla="*/ 4678623 w 5202866"/>
              <a:gd name="connsiteY32" fmla="*/ 353386 h 4295554"/>
              <a:gd name="connsiteX33" fmla="*/ 4678622 w 5202866"/>
              <a:gd name="connsiteY33" fmla="*/ 353386 h 4295554"/>
              <a:gd name="connsiteX34" fmla="*/ 4678622 w 5202866"/>
              <a:gd name="connsiteY34" fmla="*/ 353385 h 4295554"/>
              <a:gd name="connsiteX35" fmla="*/ 4671515 w 5202866"/>
              <a:gd name="connsiteY35" fmla="*/ 353385 h 4295554"/>
              <a:gd name="connsiteX36" fmla="*/ 0 w 5202866"/>
              <a:gd name="connsiteY36" fmla="*/ 169235 h 4295554"/>
              <a:gd name="connsiteX37" fmla="*/ 1 w 5202866"/>
              <a:gd name="connsiteY37" fmla="*/ 169235 h 4295554"/>
              <a:gd name="connsiteX38" fmla="*/ 1 w 5202866"/>
              <a:gd name="connsiteY38" fmla="*/ 4126873 h 4295554"/>
              <a:gd name="connsiteX39" fmla="*/ 0 w 5202866"/>
              <a:gd name="connsiteY39" fmla="*/ 4126873 h 4295554"/>
              <a:gd name="connsiteX40" fmla="*/ 551122 w 5202866"/>
              <a:gd name="connsiteY40" fmla="*/ 4136 h 4295554"/>
              <a:gd name="connsiteX41" fmla="*/ 551122 w 5202866"/>
              <a:gd name="connsiteY41" fmla="*/ 169235 h 4295554"/>
              <a:gd name="connsiteX42" fmla="*/ 392749 w 5202866"/>
              <a:gd name="connsiteY42" fmla="*/ 169235 h 4295554"/>
              <a:gd name="connsiteX43" fmla="*/ 392749 w 5202866"/>
              <a:gd name="connsiteY43" fmla="*/ 4126873 h 4295554"/>
              <a:gd name="connsiteX44" fmla="*/ 551122 w 5202866"/>
              <a:gd name="connsiteY44" fmla="*/ 4126873 h 4295554"/>
              <a:gd name="connsiteX45" fmla="*/ 551122 w 5202866"/>
              <a:gd name="connsiteY45" fmla="*/ 3950457 h 4295554"/>
              <a:gd name="connsiteX46" fmla="*/ 4671515 w 5202866"/>
              <a:gd name="connsiteY46" fmla="*/ 3950457 h 4295554"/>
              <a:gd name="connsiteX47" fmla="*/ 4671515 w 5202866"/>
              <a:gd name="connsiteY47" fmla="*/ 4126873 h 4295554"/>
              <a:gd name="connsiteX48" fmla="*/ 4831817 w 5202866"/>
              <a:gd name="connsiteY48" fmla="*/ 4126873 h 4295554"/>
              <a:gd name="connsiteX49" fmla="*/ 4831817 w 5202866"/>
              <a:gd name="connsiteY49" fmla="*/ 169235 h 4295554"/>
              <a:gd name="connsiteX50" fmla="*/ 4678623 w 5202866"/>
              <a:gd name="connsiteY50" fmla="*/ 169235 h 4295554"/>
              <a:gd name="connsiteX51" fmla="*/ 4678623 w 5202866"/>
              <a:gd name="connsiteY51" fmla="*/ 4136 h 4295554"/>
              <a:gd name="connsiteX52" fmla="*/ 1 w 5202866"/>
              <a:gd name="connsiteY52" fmla="*/ 0 h 4295554"/>
              <a:gd name="connsiteX53" fmla="*/ 5202866 w 5202866"/>
              <a:gd name="connsiteY53" fmla="*/ 0 h 4295554"/>
              <a:gd name="connsiteX54" fmla="*/ 5202866 w 5202866"/>
              <a:gd name="connsiteY54" fmla="*/ 169235 h 4295554"/>
              <a:gd name="connsiteX55" fmla="*/ 4833440 w 5202866"/>
              <a:gd name="connsiteY55" fmla="*/ 169235 h 4295554"/>
              <a:gd name="connsiteX56" fmla="*/ 4833440 w 5202866"/>
              <a:gd name="connsiteY56" fmla="*/ 4126873 h 4295554"/>
              <a:gd name="connsiteX57" fmla="*/ 5202866 w 5202866"/>
              <a:gd name="connsiteY57" fmla="*/ 4126873 h 4295554"/>
              <a:gd name="connsiteX58" fmla="*/ 5202866 w 5202866"/>
              <a:gd name="connsiteY58" fmla="*/ 4295554 h 4295554"/>
              <a:gd name="connsiteX59" fmla="*/ 1 w 5202866"/>
              <a:gd name="connsiteY59" fmla="*/ 4295554 h 4295554"/>
              <a:gd name="connsiteX60" fmla="*/ 1 w 5202866"/>
              <a:gd name="connsiteY60" fmla="*/ 4126873 h 4295554"/>
              <a:gd name="connsiteX61" fmla="*/ 389197 w 5202866"/>
              <a:gd name="connsiteY61" fmla="*/ 4126873 h 4295554"/>
              <a:gd name="connsiteX62" fmla="*/ 389197 w 5202866"/>
              <a:gd name="connsiteY62" fmla="*/ 169235 h 4295554"/>
              <a:gd name="connsiteX63" fmla="*/ 1 w 5202866"/>
              <a:gd name="connsiteY63" fmla="*/ 169235 h 4295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202866" h="4295554">
                <a:moveTo>
                  <a:pt x="4671515" y="3805995"/>
                </a:moveTo>
                <a:lnTo>
                  <a:pt x="4671516" y="3805995"/>
                </a:lnTo>
                <a:lnTo>
                  <a:pt x="4671516" y="3950457"/>
                </a:lnTo>
                <a:lnTo>
                  <a:pt x="4671515" y="3950457"/>
                </a:lnTo>
                <a:close/>
                <a:moveTo>
                  <a:pt x="551122" y="728035"/>
                </a:moveTo>
                <a:lnTo>
                  <a:pt x="4671515" y="728035"/>
                </a:lnTo>
                <a:lnTo>
                  <a:pt x="4671515" y="3805995"/>
                </a:lnTo>
                <a:lnTo>
                  <a:pt x="551122" y="3805995"/>
                </a:lnTo>
                <a:close/>
                <a:moveTo>
                  <a:pt x="4671515" y="588335"/>
                </a:moveTo>
                <a:lnTo>
                  <a:pt x="4671516" y="588335"/>
                </a:lnTo>
                <a:lnTo>
                  <a:pt x="4671516" y="728035"/>
                </a:lnTo>
                <a:lnTo>
                  <a:pt x="4671515" y="728035"/>
                </a:lnTo>
                <a:close/>
                <a:moveTo>
                  <a:pt x="2614872" y="583573"/>
                </a:moveTo>
                <a:lnTo>
                  <a:pt x="4671515" y="583573"/>
                </a:lnTo>
                <a:lnTo>
                  <a:pt x="4671515" y="588335"/>
                </a:lnTo>
                <a:lnTo>
                  <a:pt x="2614872" y="588335"/>
                </a:lnTo>
                <a:close/>
                <a:moveTo>
                  <a:pt x="4671515" y="353386"/>
                </a:moveTo>
                <a:lnTo>
                  <a:pt x="4678622" y="353386"/>
                </a:lnTo>
                <a:lnTo>
                  <a:pt x="4678622" y="588335"/>
                </a:lnTo>
                <a:lnTo>
                  <a:pt x="4671516" y="588335"/>
                </a:lnTo>
                <a:lnTo>
                  <a:pt x="4671516" y="583573"/>
                </a:lnTo>
                <a:lnTo>
                  <a:pt x="4671515" y="583573"/>
                </a:lnTo>
                <a:close/>
                <a:moveTo>
                  <a:pt x="551122" y="353386"/>
                </a:moveTo>
                <a:lnTo>
                  <a:pt x="2614872" y="353386"/>
                </a:lnTo>
                <a:lnTo>
                  <a:pt x="2614872" y="583573"/>
                </a:lnTo>
                <a:lnTo>
                  <a:pt x="551122" y="583573"/>
                </a:lnTo>
                <a:close/>
                <a:moveTo>
                  <a:pt x="2614872" y="353385"/>
                </a:moveTo>
                <a:lnTo>
                  <a:pt x="4671515" y="353385"/>
                </a:lnTo>
                <a:lnTo>
                  <a:pt x="4671515" y="353386"/>
                </a:lnTo>
                <a:lnTo>
                  <a:pt x="2614872" y="353386"/>
                </a:lnTo>
                <a:close/>
                <a:moveTo>
                  <a:pt x="4671515" y="169235"/>
                </a:moveTo>
                <a:lnTo>
                  <a:pt x="4678623" y="169235"/>
                </a:lnTo>
                <a:lnTo>
                  <a:pt x="4678623" y="353386"/>
                </a:lnTo>
                <a:lnTo>
                  <a:pt x="4678622" y="353386"/>
                </a:lnTo>
                <a:lnTo>
                  <a:pt x="4678622" y="353385"/>
                </a:lnTo>
                <a:lnTo>
                  <a:pt x="4671515" y="353385"/>
                </a:lnTo>
                <a:close/>
                <a:moveTo>
                  <a:pt x="0" y="169235"/>
                </a:moveTo>
                <a:lnTo>
                  <a:pt x="1" y="169235"/>
                </a:lnTo>
                <a:lnTo>
                  <a:pt x="1" y="4126873"/>
                </a:lnTo>
                <a:lnTo>
                  <a:pt x="0" y="4126873"/>
                </a:lnTo>
                <a:close/>
                <a:moveTo>
                  <a:pt x="551122" y="4136"/>
                </a:moveTo>
                <a:lnTo>
                  <a:pt x="551122" y="169235"/>
                </a:lnTo>
                <a:lnTo>
                  <a:pt x="392749" y="169235"/>
                </a:lnTo>
                <a:lnTo>
                  <a:pt x="392749" y="4126873"/>
                </a:lnTo>
                <a:lnTo>
                  <a:pt x="551122" y="4126873"/>
                </a:lnTo>
                <a:lnTo>
                  <a:pt x="551122" y="3950457"/>
                </a:lnTo>
                <a:lnTo>
                  <a:pt x="4671515" y="3950457"/>
                </a:lnTo>
                <a:lnTo>
                  <a:pt x="4671515" y="4126873"/>
                </a:lnTo>
                <a:lnTo>
                  <a:pt x="4831817" y="4126873"/>
                </a:lnTo>
                <a:lnTo>
                  <a:pt x="4831817" y="169235"/>
                </a:lnTo>
                <a:lnTo>
                  <a:pt x="4678623" y="169235"/>
                </a:lnTo>
                <a:lnTo>
                  <a:pt x="4678623" y="4136"/>
                </a:lnTo>
                <a:close/>
                <a:moveTo>
                  <a:pt x="1" y="0"/>
                </a:moveTo>
                <a:lnTo>
                  <a:pt x="5202866" y="0"/>
                </a:lnTo>
                <a:lnTo>
                  <a:pt x="5202866" y="169235"/>
                </a:lnTo>
                <a:lnTo>
                  <a:pt x="4833440" y="169235"/>
                </a:lnTo>
                <a:lnTo>
                  <a:pt x="4833440" y="4126873"/>
                </a:lnTo>
                <a:lnTo>
                  <a:pt x="5202866" y="4126873"/>
                </a:lnTo>
                <a:lnTo>
                  <a:pt x="5202866" y="4295554"/>
                </a:lnTo>
                <a:lnTo>
                  <a:pt x="1" y="4295554"/>
                </a:lnTo>
                <a:lnTo>
                  <a:pt x="1" y="4126873"/>
                </a:lnTo>
                <a:lnTo>
                  <a:pt x="389197" y="4126873"/>
                </a:lnTo>
                <a:lnTo>
                  <a:pt x="389197" y="169235"/>
                </a:lnTo>
                <a:lnTo>
                  <a:pt x="1" y="169235"/>
                </a:lnTo>
                <a:close/>
              </a:path>
            </a:pathLst>
          </a:custGeom>
          <a:solidFill>
            <a:schemeClr val="bg1">
              <a:lumMod val="8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24" name="Rounded Rectangle 23"/>
          <p:cNvSpPr/>
          <p:nvPr/>
        </p:nvSpPr>
        <p:spPr>
          <a:xfrm>
            <a:off x="9982200" y="1898650"/>
            <a:ext cx="419100" cy="234950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57" name="Content Placeholder 24"/>
          <p:cNvSpPr>
            <a:spLocks noGrp="1"/>
          </p:cNvSpPr>
          <p:nvPr>
            <p:ph idx="1"/>
          </p:nvPr>
        </p:nvSpPr>
        <p:spPr>
          <a:xfrm>
            <a:off x="609600" y="1371600"/>
            <a:ext cx="5751511" cy="4846320"/>
          </a:xfrm>
        </p:spPr>
        <p:txBody>
          <a:bodyPr>
            <a:normAutofit/>
          </a:bodyPr>
          <a:lstStyle/>
          <a:p>
            <a:r>
              <a:rPr lang="en-US" dirty="0" smtClean="0"/>
              <a:t>Traditional AXI interconnect in a “Ring” around the outside of the FPGA core</a:t>
            </a:r>
          </a:p>
          <a:p>
            <a:pPr lvl="1"/>
            <a:r>
              <a:rPr lang="en-US" dirty="0" smtClean="0"/>
              <a:t>Master/Slave interfaces with Read &amp; Write transactions</a:t>
            </a:r>
          </a:p>
          <a:p>
            <a:pPr lvl="1"/>
            <a:r>
              <a:rPr lang="en-US" dirty="0" smtClean="0"/>
              <a:t>Supports connectivity between interfaces</a:t>
            </a:r>
          </a:p>
          <a:p>
            <a:pPr lvl="2"/>
            <a:r>
              <a:rPr lang="en-US" dirty="0" smtClean="0"/>
              <a:t>E.g. PCIe Gen 5 to GDDR6, DDR4</a:t>
            </a:r>
          </a:p>
          <a:p>
            <a:pPr lvl="2"/>
            <a:r>
              <a:rPr lang="en-US" dirty="0" smtClean="0"/>
              <a:t>All Configuration and Status </a:t>
            </a:r>
            <a:r>
              <a:rPr lang="en-US" dirty="0" smtClean="0"/>
              <a:t>interfaces</a:t>
            </a:r>
            <a:endParaRPr lang="en-US" dirty="0" smtClean="0"/>
          </a:p>
          <a:p>
            <a:pPr lvl="2"/>
            <a:r>
              <a:rPr lang="en-US" dirty="0" smtClean="0"/>
              <a:t>Support FPGA programming and configuration </a:t>
            </a:r>
            <a:r>
              <a:rPr lang="en-US" dirty="0" smtClean="0"/>
              <a:t>traffic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Allows any peripheral to access multiple access points into and out of the FPGA </a:t>
            </a:r>
            <a:r>
              <a:rPr lang="en-US" dirty="0" smtClean="0"/>
              <a:t>core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For example</a:t>
            </a:r>
          </a:p>
          <a:p>
            <a:pPr lvl="1"/>
            <a:r>
              <a:rPr lang="en-US" dirty="0" smtClean="0"/>
              <a:t>PCIe accesses external memory without needing the FPGA fabric core at </a:t>
            </a:r>
            <a:r>
              <a:rPr lang="en-US" dirty="0" smtClean="0"/>
              <a:t>all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2831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Speedster7t: High Bandwidth Network </a:t>
            </a:r>
            <a:r>
              <a:rPr lang="en-US" dirty="0" smtClean="0"/>
              <a:t>Hierarchy</a:t>
            </a:r>
            <a:endParaRPr lang="en-US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609600" y="1371600"/>
            <a:ext cx="5751511" cy="4846320"/>
          </a:xfrm>
        </p:spPr>
        <p:txBody>
          <a:bodyPr>
            <a:normAutofit/>
          </a:bodyPr>
          <a:lstStyle/>
          <a:p>
            <a:r>
              <a:rPr lang="en-US" dirty="0" smtClean="0"/>
              <a:t>High-speed specialized mesh that runs through the core of the FPGA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Performance</a:t>
            </a:r>
            <a:endParaRPr lang="en-US" dirty="0"/>
          </a:p>
          <a:p>
            <a:pPr lvl="1"/>
            <a:r>
              <a:rPr lang="en-US" dirty="0"/>
              <a:t>Each row/column: 256b @ </a:t>
            </a:r>
            <a:r>
              <a:rPr lang="en-US" dirty="0" smtClean="0"/>
              <a:t>2 GHz </a:t>
            </a:r>
            <a:r>
              <a:rPr lang="en-US" dirty="0"/>
              <a:t>= 512 </a:t>
            </a:r>
            <a:r>
              <a:rPr lang="en-US" dirty="0" smtClean="0"/>
              <a:t>Gbps in both directions</a:t>
            </a:r>
            <a:endParaRPr lang="en-US" dirty="0"/>
          </a:p>
          <a:p>
            <a:pPr lvl="1"/>
            <a:r>
              <a:rPr lang="en-US" dirty="0" smtClean="0"/>
              <a:t>N/S Bandwidth: 	10 </a:t>
            </a:r>
            <a:r>
              <a:rPr lang="en-US" dirty="0" err="1" smtClean="0"/>
              <a:t>Tbps</a:t>
            </a:r>
            <a:r>
              <a:rPr lang="en-US" dirty="0" smtClean="0"/>
              <a:t> bidirectional</a:t>
            </a:r>
          </a:p>
          <a:p>
            <a:pPr lvl="1"/>
            <a:r>
              <a:rPr lang="en-US" dirty="0" smtClean="0"/>
              <a:t>E/W </a:t>
            </a:r>
            <a:r>
              <a:rPr lang="en-US" dirty="0"/>
              <a:t>Bandwidth: </a:t>
            </a:r>
            <a:r>
              <a:rPr lang="en-US" dirty="0" smtClean="0"/>
              <a:t>	8 </a:t>
            </a:r>
            <a:r>
              <a:rPr lang="en-US" dirty="0" err="1"/>
              <a:t>Tbps</a:t>
            </a:r>
            <a:r>
              <a:rPr lang="en-US" dirty="0"/>
              <a:t> </a:t>
            </a:r>
            <a:r>
              <a:rPr lang="en-US" dirty="0" smtClean="0"/>
              <a:t>bidirectional</a:t>
            </a:r>
          </a:p>
          <a:p>
            <a:pPr lvl="1"/>
            <a:r>
              <a:rPr lang="en-US" dirty="0" smtClean="0"/>
              <a:t>External Bandwidth: 	&gt;2Tbps bidirectional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 smtClean="0"/>
              <a:t>Connection </a:t>
            </a:r>
            <a:r>
              <a:rPr lang="en-US" dirty="0"/>
              <a:t>modes</a:t>
            </a:r>
          </a:p>
          <a:p>
            <a:pPr lvl="1"/>
            <a:r>
              <a:rPr lang="en-US" dirty="0"/>
              <a:t>Transactions (AXI)</a:t>
            </a:r>
          </a:p>
          <a:p>
            <a:pPr lvl="1"/>
            <a:r>
              <a:rPr lang="en-US" dirty="0"/>
              <a:t>Packets (for Ethernet)</a:t>
            </a:r>
          </a:p>
          <a:p>
            <a:pPr lvl="1"/>
            <a:r>
              <a:rPr lang="en-US" dirty="0" smtClean="0"/>
              <a:t>Raw data streams within the FPGA core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B0BF-4C2A-430B-B427-4B210A416506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8" t="19305" r="13611" b="19723"/>
          <a:stretch/>
        </p:blipFill>
        <p:spPr>
          <a:xfrm>
            <a:off x="6410324" y="1371600"/>
            <a:ext cx="5481713" cy="4610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2273300"/>
            <a:ext cx="4127500" cy="3079750"/>
          </a:xfrm>
          <a:prstGeom prst="rect">
            <a:avLst/>
          </a:prstGeom>
        </p:spPr>
      </p:pic>
      <p:sp>
        <p:nvSpPr>
          <p:cNvPr id="29" name="Freeform 28"/>
          <p:cNvSpPr/>
          <p:nvPr/>
        </p:nvSpPr>
        <p:spPr>
          <a:xfrm>
            <a:off x="6535479" y="1545265"/>
            <a:ext cx="5202865" cy="4295554"/>
          </a:xfrm>
          <a:custGeom>
            <a:avLst/>
            <a:gdLst>
              <a:gd name="connsiteX0" fmla="*/ 4671514 w 5202865"/>
              <a:gd name="connsiteY0" fmla="*/ 3805995 h 4295554"/>
              <a:gd name="connsiteX1" fmla="*/ 4671515 w 5202865"/>
              <a:gd name="connsiteY1" fmla="*/ 3805995 h 4295554"/>
              <a:gd name="connsiteX2" fmla="*/ 4671515 w 5202865"/>
              <a:gd name="connsiteY2" fmla="*/ 3950457 h 4295554"/>
              <a:gd name="connsiteX3" fmla="*/ 4671514 w 5202865"/>
              <a:gd name="connsiteY3" fmla="*/ 3950457 h 4295554"/>
              <a:gd name="connsiteX4" fmla="*/ 551121 w 5202865"/>
              <a:gd name="connsiteY4" fmla="*/ 728035 h 4295554"/>
              <a:gd name="connsiteX5" fmla="*/ 4671514 w 5202865"/>
              <a:gd name="connsiteY5" fmla="*/ 728035 h 4295554"/>
              <a:gd name="connsiteX6" fmla="*/ 4671514 w 5202865"/>
              <a:gd name="connsiteY6" fmla="*/ 3805995 h 4295554"/>
              <a:gd name="connsiteX7" fmla="*/ 551121 w 5202865"/>
              <a:gd name="connsiteY7" fmla="*/ 3805995 h 4295554"/>
              <a:gd name="connsiteX8" fmla="*/ 4671514 w 5202865"/>
              <a:gd name="connsiteY8" fmla="*/ 583573 h 4295554"/>
              <a:gd name="connsiteX9" fmla="*/ 4671515 w 5202865"/>
              <a:gd name="connsiteY9" fmla="*/ 583573 h 4295554"/>
              <a:gd name="connsiteX10" fmla="*/ 4671515 w 5202865"/>
              <a:gd name="connsiteY10" fmla="*/ 728035 h 4295554"/>
              <a:gd name="connsiteX11" fmla="*/ 4671514 w 5202865"/>
              <a:gd name="connsiteY11" fmla="*/ 728035 h 4295554"/>
              <a:gd name="connsiteX12" fmla="*/ 4671514 w 5202865"/>
              <a:gd name="connsiteY12" fmla="*/ 169235 h 4295554"/>
              <a:gd name="connsiteX13" fmla="*/ 4671514 w 5202865"/>
              <a:gd name="connsiteY13" fmla="*/ 583573 h 4295554"/>
              <a:gd name="connsiteX14" fmla="*/ 551121 w 5202865"/>
              <a:gd name="connsiteY14" fmla="*/ 583573 h 4295554"/>
              <a:gd name="connsiteX15" fmla="*/ 551121 w 5202865"/>
              <a:gd name="connsiteY15" fmla="*/ 169235 h 4295554"/>
              <a:gd name="connsiteX16" fmla="*/ 389196 w 5202865"/>
              <a:gd name="connsiteY16" fmla="*/ 169235 h 4295554"/>
              <a:gd name="connsiteX17" fmla="*/ 389196 w 5202865"/>
              <a:gd name="connsiteY17" fmla="*/ 4126873 h 4295554"/>
              <a:gd name="connsiteX18" fmla="*/ 551121 w 5202865"/>
              <a:gd name="connsiteY18" fmla="*/ 4126873 h 4295554"/>
              <a:gd name="connsiteX19" fmla="*/ 551121 w 5202865"/>
              <a:gd name="connsiteY19" fmla="*/ 3950457 h 4295554"/>
              <a:gd name="connsiteX20" fmla="*/ 4671514 w 5202865"/>
              <a:gd name="connsiteY20" fmla="*/ 3950457 h 4295554"/>
              <a:gd name="connsiteX21" fmla="*/ 4671514 w 5202865"/>
              <a:gd name="connsiteY21" fmla="*/ 4126873 h 4295554"/>
              <a:gd name="connsiteX22" fmla="*/ 4833439 w 5202865"/>
              <a:gd name="connsiteY22" fmla="*/ 4126873 h 4295554"/>
              <a:gd name="connsiteX23" fmla="*/ 4833439 w 5202865"/>
              <a:gd name="connsiteY23" fmla="*/ 169235 h 4295554"/>
              <a:gd name="connsiteX24" fmla="*/ 0 w 5202865"/>
              <a:gd name="connsiteY24" fmla="*/ 0 h 4295554"/>
              <a:gd name="connsiteX25" fmla="*/ 5202865 w 5202865"/>
              <a:gd name="connsiteY25" fmla="*/ 0 h 4295554"/>
              <a:gd name="connsiteX26" fmla="*/ 5202865 w 5202865"/>
              <a:gd name="connsiteY26" fmla="*/ 4295554 h 4295554"/>
              <a:gd name="connsiteX27" fmla="*/ 0 w 5202865"/>
              <a:gd name="connsiteY27" fmla="*/ 4295554 h 4295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202865" h="4295554">
                <a:moveTo>
                  <a:pt x="4671514" y="3805995"/>
                </a:moveTo>
                <a:lnTo>
                  <a:pt x="4671515" y="3805995"/>
                </a:lnTo>
                <a:lnTo>
                  <a:pt x="4671515" y="3950457"/>
                </a:lnTo>
                <a:lnTo>
                  <a:pt x="4671514" y="3950457"/>
                </a:lnTo>
                <a:close/>
                <a:moveTo>
                  <a:pt x="551121" y="728035"/>
                </a:moveTo>
                <a:lnTo>
                  <a:pt x="4671514" y="728035"/>
                </a:lnTo>
                <a:lnTo>
                  <a:pt x="4671514" y="3805995"/>
                </a:lnTo>
                <a:lnTo>
                  <a:pt x="551121" y="3805995"/>
                </a:lnTo>
                <a:close/>
                <a:moveTo>
                  <a:pt x="4671514" y="583573"/>
                </a:moveTo>
                <a:lnTo>
                  <a:pt x="4671515" y="583573"/>
                </a:lnTo>
                <a:lnTo>
                  <a:pt x="4671515" y="728035"/>
                </a:lnTo>
                <a:lnTo>
                  <a:pt x="4671514" y="728035"/>
                </a:lnTo>
                <a:close/>
                <a:moveTo>
                  <a:pt x="4671514" y="169235"/>
                </a:moveTo>
                <a:lnTo>
                  <a:pt x="4671514" y="583573"/>
                </a:lnTo>
                <a:lnTo>
                  <a:pt x="551121" y="583573"/>
                </a:lnTo>
                <a:lnTo>
                  <a:pt x="551121" y="169235"/>
                </a:lnTo>
                <a:lnTo>
                  <a:pt x="389196" y="169235"/>
                </a:lnTo>
                <a:lnTo>
                  <a:pt x="389196" y="4126873"/>
                </a:lnTo>
                <a:lnTo>
                  <a:pt x="551121" y="4126873"/>
                </a:lnTo>
                <a:lnTo>
                  <a:pt x="551121" y="3950457"/>
                </a:lnTo>
                <a:lnTo>
                  <a:pt x="4671514" y="3950457"/>
                </a:lnTo>
                <a:lnTo>
                  <a:pt x="4671514" y="4126873"/>
                </a:lnTo>
                <a:lnTo>
                  <a:pt x="4833439" y="4126873"/>
                </a:lnTo>
                <a:lnTo>
                  <a:pt x="4833439" y="169235"/>
                </a:lnTo>
                <a:close/>
                <a:moveTo>
                  <a:pt x="0" y="0"/>
                </a:moveTo>
                <a:lnTo>
                  <a:pt x="5202865" y="0"/>
                </a:lnTo>
                <a:lnTo>
                  <a:pt x="5202865" y="4295554"/>
                </a:lnTo>
                <a:lnTo>
                  <a:pt x="0" y="4295554"/>
                </a:lnTo>
                <a:close/>
              </a:path>
            </a:pathLst>
          </a:custGeom>
          <a:solidFill>
            <a:schemeClr val="bg1">
              <a:lumMod val="8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48" name="Freeform 47"/>
          <p:cNvSpPr/>
          <p:nvPr/>
        </p:nvSpPr>
        <p:spPr>
          <a:xfrm>
            <a:off x="6928228" y="1714500"/>
            <a:ext cx="4444243" cy="3957638"/>
          </a:xfrm>
          <a:custGeom>
            <a:avLst/>
            <a:gdLst>
              <a:gd name="connsiteX0" fmla="*/ 3966788 w 4444243"/>
              <a:gd name="connsiteY0" fmla="*/ 558800 h 3957638"/>
              <a:gd name="connsiteX1" fmla="*/ 3966788 w 4444243"/>
              <a:gd name="connsiteY1" fmla="*/ 3636760 h 3957638"/>
              <a:gd name="connsiteX2" fmla="*/ 4282318 w 4444243"/>
              <a:gd name="connsiteY2" fmla="*/ 3636760 h 3957638"/>
              <a:gd name="connsiteX3" fmla="*/ 4282318 w 4444243"/>
              <a:gd name="connsiteY3" fmla="*/ 558800 h 3957638"/>
              <a:gd name="connsiteX4" fmla="*/ 3587025 w 4444243"/>
              <a:gd name="connsiteY4" fmla="*/ 558800 h 3957638"/>
              <a:gd name="connsiteX5" fmla="*/ 3587025 w 4444243"/>
              <a:gd name="connsiteY5" fmla="*/ 3636760 h 3957638"/>
              <a:gd name="connsiteX6" fmla="*/ 3904876 w 4444243"/>
              <a:gd name="connsiteY6" fmla="*/ 3636760 h 3957638"/>
              <a:gd name="connsiteX7" fmla="*/ 3904876 w 4444243"/>
              <a:gd name="connsiteY7" fmla="*/ 558800 h 3957638"/>
              <a:gd name="connsiteX8" fmla="*/ 3207259 w 4444243"/>
              <a:gd name="connsiteY8" fmla="*/ 558800 h 3957638"/>
              <a:gd name="connsiteX9" fmla="*/ 3207259 w 4444243"/>
              <a:gd name="connsiteY9" fmla="*/ 3636760 h 3957638"/>
              <a:gd name="connsiteX10" fmla="*/ 3525113 w 4444243"/>
              <a:gd name="connsiteY10" fmla="*/ 3636760 h 3957638"/>
              <a:gd name="connsiteX11" fmla="*/ 3525113 w 4444243"/>
              <a:gd name="connsiteY11" fmla="*/ 558800 h 3957638"/>
              <a:gd name="connsiteX12" fmla="*/ 2827493 w 4444243"/>
              <a:gd name="connsiteY12" fmla="*/ 558800 h 3957638"/>
              <a:gd name="connsiteX13" fmla="*/ 2827493 w 4444243"/>
              <a:gd name="connsiteY13" fmla="*/ 3636760 h 3957638"/>
              <a:gd name="connsiteX14" fmla="*/ 3145347 w 4444243"/>
              <a:gd name="connsiteY14" fmla="*/ 3636760 h 3957638"/>
              <a:gd name="connsiteX15" fmla="*/ 3145347 w 4444243"/>
              <a:gd name="connsiteY15" fmla="*/ 558800 h 3957638"/>
              <a:gd name="connsiteX16" fmla="*/ 2447727 w 4444243"/>
              <a:gd name="connsiteY16" fmla="*/ 558800 h 3957638"/>
              <a:gd name="connsiteX17" fmla="*/ 2447727 w 4444243"/>
              <a:gd name="connsiteY17" fmla="*/ 3636760 h 3957638"/>
              <a:gd name="connsiteX18" fmla="*/ 2765581 w 4444243"/>
              <a:gd name="connsiteY18" fmla="*/ 3636760 h 3957638"/>
              <a:gd name="connsiteX19" fmla="*/ 2765581 w 4444243"/>
              <a:gd name="connsiteY19" fmla="*/ 558800 h 3957638"/>
              <a:gd name="connsiteX20" fmla="*/ 2067961 w 4444243"/>
              <a:gd name="connsiteY20" fmla="*/ 558800 h 3957638"/>
              <a:gd name="connsiteX21" fmla="*/ 2067961 w 4444243"/>
              <a:gd name="connsiteY21" fmla="*/ 3636760 h 3957638"/>
              <a:gd name="connsiteX22" fmla="*/ 2385815 w 4444243"/>
              <a:gd name="connsiteY22" fmla="*/ 3636760 h 3957638"/>
              <a:gd name="connsiteX23" fmla="*/ 2385815 w 4444243"/>
              <a:gd name="connsiteY23" fmla="*/ 558800 h 3957638"/>
              <a:gd name="connsiteX24" fmla="*/ 1688195 w 4444243"/>
              <a:gd name="connsiteY24" fmla="*/ 558800 h 3957638"/>
              <a:gd name="connsiteX25" fmla="*/ 1688195 w 4444243"/>
              <a:gd name="connsiteY25" fmla="*/ 3636760 h 3957638"/>
              <a:gd name="connsiteX26" fmla="*/ 2006049 w 4444243"/>
              <a:gd name="connsiteY26" fmla="*/ 3636760 h 3957638"/>
              <a:gd name="connsiteX27" fmla="*/ 2006049 w 4444243"/>
              <a:gd name="connsiteY27" fmla="*/ 558800 h 3957638"/>
              <a:gd name="connsiteX28" fmla="*/ 1308429 w 4444243"/>
              <a:gd name="connsiteY28" fmla="*/ 558800 h 3957638"/>
              <a:gd name="connsiteX29" fmla="*/ 1308429 w 4444243"/>
              <a:gd name="connsiteY29" fmla="*/ 3636760 h 3957638"/>
              <a:gd name="connsiteX30" fmla="*/ 1626283 w 4444243"/>
              <a:gd name="connsiteY30" fmla="*/ 3636760 h 3957638"/>
              <a:gd name="connsiteX31" fmla="*/ 1626283 w 4444243"/>
              <a:gd name="connsiteY31" fmla="*/ 558800 h 3957638"/>
              <a:gd name="connsiteX32" fmla="*/ 928663 w 4444243"/>
              <a:gd name="connsiteY32" fmla="*/ 558800 h 3957638"/>
              <a:gd name="connsiteX33" fmla="*/ 928663 w 4444243"/>
              <a:gd name="connsiteY33" fmla="*/ 3636760 h 3957638"/>
              <a:gd name="connsiteX34" fmla="*/ 1246517 w 4444243"/>
              <a:gd name="connsiteY34" fmla="*/ 3636760 h 3957638"/>
              <a:gd name="connsiteX35" fmla="*/ 1246517 w 4444243"/>
              <a:gd name="connsiteY35" fmla="*/ 558800 h 3957638"/>
              <a:gd name="connsiteX36" fmla="*/ 548897 w 4444243"/>
              <a:gd name="connsiteY36" fmla="*/ 558800 h 3957638"/>
              <a:gd name="connsiteX37" fmla="*/ 548897 w 4444243"/>
              <a:gd name="connsiteY37" fmla="*/ 3636760 h 3957638"/>
              <a:gd name="connsiteX38" fmla="*/ 866751 w 4444243"/>
              <a:gd name="connsiteY38" fmla="*/ 3636760 h 3957638"/>
              <a:gd name="connsiteX39" fmla="*/ 866751 w 4444243"/>
              <a:gd name="connsiteY39" fmla="*/ 558800 h 3957638"/>
              <a:gd name="connsiteX40" fmla="*/ 161925 w 4444243"/>
              <a:gd name="connsiteY40" fmla="*/ 558800 h 3957638"/>
              <a:gd name="connsiteX41" fmla="*/ 161925 w 4444243"/>
              <a:gd name="connsiteY41" fmla="*/ 3636760 h 3957638"/>
              <a:gd name="connsiteX42" fmla="*/ 486985 w 4444243"/>
              <a:gd name="connsiteY42" fmla="*/ 3636760 h 3957638"/>
              <a:gd name="connsiteX43" fmla="*/ 486985 w 4444243"/>
              <a:gd name="connsiteY43" fmla="*/ 558800 h 3957638"/>
              <a:gd name="connsiteX44" fmla="*/ 0 w 4444243"/>
              <a:gd name="connsiteY44" fmla="*/ 0 h 3957638"/>
              <a:gd name="connsiteX45" fmla="*/ 161925 w 4444243"/>
              <a:gd name="connsiteY45" fmla="*/ 0 h 3957638"/>
              <a:gd name="connsiteX46" fmla="*/ 161925 w 4444243"/>
              <a:gd name="connsiteY46" fmla="*/ 414338 h 3957638"/>
              <a:gd name="connsiteX47" fmla="*/ 4282318 w 4444243"/>
              <a:gd name="connsiteY47" fmla="*/ 414338 h 3957638"/>
              <a:gd name="connsiteX48" fmla="*/ 4282318 w 4444243"/>
              <a:gd name="connsiteY48" fmla="*/ 0 h 3957638"/>
              <a:gd name="connsiteX49" fmla="*/ 4444243 w 4444243"/>
              <a:gd name="connsiteY49" fmla="*/ 0 h 3957638"/>
              <a:gd name="connsiteX50" fmla="*/ 4444243 w 4444243"/>
              <a:gd name="connsiteY50" fmla="*/ 3957638 h 3957638"/>
              <a:gd name="connsiteX51" fmla="*/ 4282318 w 4444243"/>
              <a:gd name="connsiteY51" fmla="*/ 3957638 h 3957638"/>
              <a:gd name="connsiteX52" fmla="*/ 4282318 w 4444243"/>
              <a:gd name="connsiteY52" fmla="*/ 3781222 h 3957638"/>
              <a:gd name="connsiteX53" fmla="*/ 161925 w 4444243"/>
              <a:gd name="connsiteY53" fmla="*/ 3781222 h 3957638"/>
              <a:gd name="connsiteX54" fmla="*/ 161925 w 4444243"/>
              <a:gd name="connsiteY54" fmla="*/ 3957638 h 3957638"/>
              <a:gd name="connsiteX55" fmla="*/ 0 w 4444243"/>
              <a:gd name="connsiteY55" fmla="*/ 3957638 h 395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444243" h="3957638">
                <a:moveTo>
                  <a:pt x="3966788" y="558800"/>
                </a:moveTo>
                <a:lnTo>
                  <a:pt x="3966788" y="3636760"/>
                </a:lnTo>
                <a:lnTo>
                  <a:pt x="4282318" y="3636760"/>
                </a:lnTo>
                <a:lnTo>
                  <a:pt x="4282318" y="558800"/>
                </a:lnTo>
                <a:close/>
                <a:moveTo>
                  <a:pt x="3587025" y="558800"/>
                </a:moveTo>
                <a:lnTo>
                  <a:pt x="3587025" y="3636760"/>
                </a:lnTo>
                <a:lnTo>
                  <a:pt x="3904876" y="3636760"/>
                </a:lnTo>
                <a:lnTo>
                  <a:pt x="3904876" y="558800"/>
                </a:lnTo>
                <a:close/>
                <a:moveTo>
                  <a:pt x="3207259" y="558800"/>
                </a:moveTo>
                <a:lnTo>
                  <a:pt x="3207259" y="3636760"/>
                </a:lnTo>
                <a:lnTo>
                  <a:pt x="3525113" y="3636760"/>
                </a:lnTo>
                <a:lnTo>
                  <a:pt x="3525113" y="558800"/>
                </a:lnTo>
                <a:close/>
                <a:moveTo>
                  <a:pt x="2827493" y="558800"/>
                </a:moveTo>
                <a:lnTo>
                  <a:pt x="2827493" y="3636760"/>
                </a:lnTo>
                <a:lnTo>
                  <a:pt x="3145347" y="3636760"/>
                </a:lnTo>
                <a:lnTo>
                  <a:pt x="3145347" y="558800"/>
                </a:lnTo>
                <a:close/>
                <a:moveTo>
                  <a:pt x="2447727" y="558800"/>
                </a:moveTo>
                <a:lnTo>
                  <a:pt x="2447727" y="3636760"/>
                </a:lnTo>
                <a:lnTo>
                  <a:pt x="2765581" y="3636760"/>
                </a:lnTo>
                <a:lnTo>
                  <a:pt x="2765581" y="558800"/>
                </a:lnTo>
                <a:close/>
                <a:moveTo>
                  <a:pt x="2067961" y="558800"/>
                </a:moveTo>
                <a:lnTo>
                  <a:pt x="2067961" y="3636760"/>
                </a:lnTo>
                <a:lnTo>
                  <a:pt x="2385815" y="3636760"/>
                </a:lnTo>
                <a:lnTo>
                  <a:pt x="2385815" y="558800"/>
                </a:lnTo>
                <a:close/>
                <a:moveTo>
                  <a:pt x="1688195" y="558800"/>
                </a:moveTo>
                <a:lnTo>
                  <a:pt x="1688195" y="3636760"/>
                </a:lnTo>
                <a:lnTo>
                  <a:pt x="2006049" y="3636760"/>
                </a:lnTo>
                <a:lnTo>
                  <a:pt x="2006049" y="558800"/>
                </a:lnTo>
                <a:close/>
                <a:moveTo>
                  <a:pt x="1308429" y="558800"/>
                </a:moveTo>
                <a:lnTo>
                  <a:pt x="1308429" y="3636760"/>
                </a:lnTo>
                <a:lnTo>
                  <a:pt x="1626283" y="3636760"/>
                </a:lnTo>
                <a:lnTo>
                  <a:pt x="1626283" y="558800"/>
                </a:lnTo>
                <a:close/>
                <a:moveTo>
                  <a:pt x="928663" y="558800"/>
                </a:moveTo>
                <a:lnTo>
                  <a:pt x="928663" y="3636760"/>
                </a:lnTo>
                <a:lnTo>
                  <a:pt x="1246517" y="3636760"/>
                </a:lnTo>
                <a:lnTo>
                  <a:pt x="1246517" y="558800"/>
                </a:lnTo>
                <a:close/>
                <a:moveTo>
                  <a:pt x="548897" y="558800"/>
                </a:moveTo>
                <a:lnTo>
                  <a:pt x="548897" y="3636760"/>
                </a:lnTo>
                <a:lnTo>
                  <a:pt x="866751" y="3636760"/>
                </a:lnTo>
                <a:lnTo>
                  <a:pt x="866751" y="558800"/>
                </a:lnTo>
                <a:close/>
                <a:moveTo>
                  <a:pt x="161925" y="558800"/>
                </a:moveTo>
                <a:lnTo>
                  <a:pt x="161925" y="3636760"/>
                </a:lnTo>
                <a:lnTo>
                  <a:pt x="486985" y="3636760"/>
                </a:lnTo>
                <a:lnTo>
                  <a:pt x="486985" y="558800"/>
                </a:lnTo>
                <a:close/>
                <a:moveTo>
                  <a:pt x="0" y="0"/>
                </a:moveTo>
                <a:lnTo>
                  <a:pt x="161925" y="0"/>
                </a:lnTo>
                <a:lnTo>
                  <a:pt x="161925" y="414338"/>
                </a:lnTo>
                <a:lnTo>
                  <a:pt x="4282318" y="414338"/>
                </a:lnTo>
                <a:lnTo>
                  <a:pt x="4282318" y="0"/>
                </a:lnTo>
                <a:lnTo>
                  <a:pt x="4444243" y="0"/>
                </a:lnTo>
                <a:lnTo>
                  <a:pt x="4444243" y="3957638"/>
                </a:lnTo>
                <a:lnTo>
                  <a:pt x="4282318" y="3957638"/>
                </a:lnTo>
                <a:lnTo>
                  <a:pt x="4282318" y="3781222"/>
                </a:lnTo>
                <a:lnTo>
                  <a:pt x="161925" y="3781222"/>
                </a:lnTo>
                <a:lnTo>
                  <a:pt x="161925" y="3957638"/>
                </a:lnTo>
                <a:lnTo>
                  <a:pt x="0" y="3957638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010400" y="2545653"/>
            <a:ext cx="4252913" cy="2514756"/>
            <a:chOff x="7010400" y="2545653"/>
            <a:chExt cx="4252913" cy="2514756"/>
          </a:xfrm>
          <a:gradFill>
            <a:gsLst>
              <a:gs pos="0">
                <a:schemeClr val="accent4"/>
              </a:gs>
              <a:gs pos="22000">
                <a:schemeClr val="accent4"/>
              </a:gs>
              <a:gs pos="83000">
                <a:schemeClr val="accent4"/>
              </a:gs>
              <a:gs pos="100000">
                <a:schemeClr val="accent4"/>
              </a:gs>
            </a:gsLst>
            <a:lin ang="0" scaled="1"/>
          </a:gradFill>
        </p:grpSpPr>
        <p:sp>
          <p:nvSpPr>
            <p:cNvPr id="49" name="Rectangle 48"/>
            <p:cNvSpPr/>
            <p:nvPr/>
          </p:nvSpPr>
          <p:spPr>
            <a:xfrm>
              <a:off x="7010400" y="2552701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010400" y="2903107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010400" y="3253513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010400" y="3603919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010400" y="3954325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010400" y="4304731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010400" y="4655137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010400" y="5005545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7086599" y="2545653"/>
              <a:ext cx="4127501" cy="2514446"/>
              <a:chOff x="6119813" y="2545653"/>
              <a:chExt cx="5891212" cy="2514446"/>
            </a:xfrm>
            <a:grpFill/>
          </p:grpSpPr>
          <p:grpSp>
            <p:nvGrpSpPr>
              <p:cNvPr id="84" name="Group 83"/>
              <p:cNvGrpSpPr/>
              <p:nvPr/>
            </p:nvGrpSpPr>
            <p:grpSpPr>
              <a:xfrm>
                <a:off x="6119813" y="2545653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82" name="Straight Connector 81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 84"/>
              <p:cNvGrpSpPr/>
              <p:nvPr/>
            </p:nvGrpSpPr>
            <p:grpSpPr>
              <a:xfrm>
                <a:off x="6119813" y="2896015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86" name="Straight Connector 85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 87"/>
              <p:cNvGrpSpPr/>
              <p:nvPr/>
            </p:nvGrpSpPr>
            <p:grpSpPr>
              <a:xfrm>
                <a:off x="6119813" y="3252955"/>
                <a:ext cx="5891212" cy="55334"/>
                <a:chOff x="6119813" y="2552231"/>
                <a:chExt cx="5891212" cy="55334"/>
              </a:xfrm>
              <a:grpFill/>
            </p:grpSpPr>
            <p:cxnSp>
              <p:nvCxnSpPr>
                <p:cNvPr id="89" name="Straight Connector 88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>
                  <a:off x="6119813" y="2552231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 90"/>
              <p:cNvGrpSpPr/>
              <p:nvPr/>
            </p:nvGrpSpPr>
            <p:grpSpPr>
              <a:xfrm>
                <a:off x="6119813" y="3596739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92" name="Straight Connector 91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" name="Group 93"/>
              <p:cNvGrpSpPr/>
              <p:nvPr/>
            </p:nvGrpSpPr>
            <p:grpSpPr>
              <a:xfrm>
                <a:off x="6119813" y="3947101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95" name="Straight Connector 94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7" name="Group 96"/>
              <p:cNvGrpSpPr/>
              <p:nvPr/>
            </p:nvGrpSpPr>
            <p:grpSpPr>
              <a:xfrm>
                <a:off x="6119813" y="4297463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98" name="Straight Connector 97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" name="Group 99"/>
              <p:cNvGrpSpPr/>
              <p:nvPr/>
            </p:nvGrpSpPr>
            <p:grpSpPr>
              <a:xfrm>
                <a:off x="6119813" y="4647825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" name="Group 102"/>
              <p:cNvGrpSpPr/>
              <p:nvPr/>
            </p:nvGrpSpPr>
            <p:grpSpPr>
              <a:xfrm>
                <a:off x="6119813" y="4998187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104" name="Straight Connector 103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45" name="Oval 44"/>
          <p:cNvSpPr/>
          <p:nvPr/>
        </p:nvSpPr>
        <p:spPr>
          <a:xfrm rot="20744246">
            <a:off x="7485833" y="4344738"/>
            <a:ext cx="675661" cy="675661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61122" y="1385466"/>
            <a:ext cx="3086100" cy="3219450"/>
          </a:xfrm>
          <a:prstGeom prst="rect">
            <a:avLst/>
          </a:prstGeom>
        </p:spPr>
      </p:pic>
      <p:sp>
        <p:nvSpPr>
          <p:cNvPr id="68" name="Oval 67"/>
          <p:cNvSpPr/>
          <p:nvPr/>
        </p:nvSpPr>
        <p:spPr>
          <a:xfrm>
            <a:off x="9088025" y="1712864"/>
            <a:ext cx="2598474" cy="2598474"/>
          </a:xfrm>
          <a:prstGeom prst="ellipse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65" name="Rectangle 64"/>
          <p:cNvSpPr/>
          <p:nvPr/>
        </p:nvSpPr>
        <p:spPr>
          <a:xfrm rot="5400000">
            <a:off x="10022048" y="2386402"/>
            <a:ext cx="730428" cy="15478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" rIns="27432" rtlCol="0" anchor="ctr"/>
          <a:lstStyle/>
          <a:p>
            <a:pPr algn="ctr"/>
            <a:r>
              <a:rPr lang="en-US" sz="1200" dirty="0"/>
              <a:t>Slave NAP</a:t>
            </a:r>
          </a:p>
        </p:txBody>
      </p:sp>
      <p:sp>
        <p:nvSpPr>
          <p:cNvPr id="61" name="Rectangle 60"/>
          <p:cNvSpPr/>
          <p:nvPr/>
        </p:nvSpPr>
        <p:spPr>
          <a:xfrm>
            <a:off x="10526287" y="2917801"/>
            <a:ext cx="824706" cy="15478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432" tIns="45720" rIns="27432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Master NAP</a:t>
            </a:r>
          </a:p>
        </p:txBody>
      </p:sp>
      <p:cxnSp>
        <p:nvCxnSpPr>
          <p:cNvPr id="18" name="Straight Connector 17"/>
          <p:cNvCxnSpPr>
            <a:stCxn id="45" idx="1"/>
          </p:cNvCxnSpPr>
          <p:nvPr/>
        </p:nvCxnSpPr>
        <p:spPr>
          <a:xfrm flipV="1">
            <a:off x="7533292" y="2228850"/>
            <a:ext cx="1817083" cy="2281052"/>
          </a:xfrm>
          <a:prstGeom prst="line">
            <a:avLst/>
          </a:prstGeom>
          <a:noFill/>
          <a:ln w="22225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Straight Connector 19"/>
          <p:cNvCxnSpPr>
            <a:stCxn id="45" idx="4"/>
          </p:cNvCxnSpPr>
          <p:nvPr/>
        </p:nvCxnSpPr>
        <p:spPr>
          <a:xfrm flipV="1">
            <a:off x="7906894" y="4279901"/>
            <a:ext cx="2799206" cy="730085"/>
          </a:xfrm>
          <a:prstGeom prst="line">
            <a:avLst/>
          </a:prstGeom>
          <a:noFill/>
          <a:ln w="22225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291900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59378" y="1776955"/>
            <a:ext cx="4794363" cy="4111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8" name="Rectangle 17"/>
          <p:cNvSpPr/>
          <p:nvPr/>
        </p:nvSpPr>
        <p:spPr>
          <a:xfrm>
            <a:off x="971220" y="2324231"/>
            <a:ext cx="4044275" cy="30164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Freeform 2"/>
          <p:cNvSpPr/>
          <p:nvPr/>
        </p:nvSpPr>
        <p:spPr>
          <a:xfrm>
            <a:off x="2201439" y="3030798"/>
            <a:ext cx="1908047" cy="1585970"/>
          </a:xfrm>
          <a:custGeom>
            <a:avLst/>
            <a:gdLst>
              <a:gd name="connsiteX0" fmla="*/ 414338 w 1908047"/>
              <a:gd name="connsiteY0" fmla="*/ 4820 h 1585970"/>
              <a:gd name="connsiteX1" fmla="*/ 414338 w 1908047"/>
              <a:gd name="connsiteY1" fmla="*/ 4820 h 1585970"/>
              <a:gd name="connsiteX2" fmla="*/ 304800 w 1908047"/>
              <a:gd name="connsiteY2" fmla="*/ 9582 h 1585970"/>
              <a:gd name="connsiteX3" fmla="*/ 280988 w 1908047"/>
              <a:gd name="connsiteY3" fmla="*/ 14345 h 1585970"/>
              <a:gd name="connsiteX4" fmla="*/ 252413 w 1908047"/>
              <a:gd name="connsiteY4" fmla="*/ 19107 h 1585970"/>
              <a:gd name="connsiteX5" fmla="*/ 235744 w 1908047"/>
              <a:gd name="connsiteY5" fmla="*/ 23870 h 1585970"/>
              <a:gd name="connsiteX6" fmla="*/ 202407 w 1908047"/>
              <a:gd name="connsiteY6" fmla="*/ 33395 h 1585970"/>
              <a:gd name="connsiteX7" fmla="*/ 188119 w 1908047"/>
              <a:gd name="connsiteY7" fmla="*/ 35776 h 1585970"/>
              <a:gd name="connsiteX8" fmla="*/ 173832 w 1908047"/>
              <a:gd name="connsiteY8" fmla="*/ 40538 h 1585970"/>
              <a:gd name="connsiteX9" fmla="*/ 159544 w 1908047"/>
              <a:gd name="connsiteY9" fmla="*/ 45301 h 1585970"/>
              <a:gd name="connsiteX10" fmla="*/ 130969 w 1908047"/>
              <a:gd name="connsiteY10" fmla="*/ 54826 h 1585970"/>
              <a:gd name="connsiteX11" fmla="*/ 123825 w 1908047"/>
              <a:gd name="connsiteY11" fmla="*/ 57207 h 1585970"/>
              <a:gd name="connsiteX12" fmla="*/ 116682 w 1908047"/>
              <a:gd name="connsiteY12" fmla="*/ 59588 h 1585970"/>
              <a:gd name="connsiteX13" fmla="*/ 102394 w 1908047"/>
              <a:gd name="connsiteY13" fmla="*/ 69113 h 1585970"/>
              <a:gd name="connsiteX14" fmla="*/ 95250 w 1908047"/>
              <a:gd name="connsiteY14" fmla="*/ 73876 h 1585970"/>
              <a:gd name="connsiteX15" fmla="*/ 88107 w 1908047"/>
              <a:gd name="connsiteY15" fmla="*/ 76257 h 1585970"/>
              <a:gd name="connsiteX16" fmla="*/ 73819 w 1908047"/>
              <a:gd name="connsiteY16" fmla="*/ 88163 h 1585970"/>
              <a:gd name="connsiteX17" fmla="*/ 66675 w 1908047"/>
              <a:gd name="connsiteY17" fmla="*/ 92926 h 1585970"/>
              <a:gd name="connsiteX18" fmla="*/ 54769 w 1908047"/>
              <a:gd name="connsiteY18" fmla="*/ 107213 h 1585970"/>
              <a:gd name="connsiteX19" fmla="*/ 47625 w 1908047"/>
              <a:gd name="connsiteY19" fmla="*/ 111976 h 1585970"/>
              <a:gd name="connsiteX20" fmla="*/ 38100 w 1908047"/>
              <a:gd name="connsiteY20" fmla="*/ 123882 h 1585970"/>
              <a:gd name="connsiteX21" fmla="*/ 35719 w 1908047"/>
              <a:gd name="connsiteY21" fmla="*/ 131026 h 1585970"/>
              <a:gd name="connsiteX22" fmla="*/ 26194 w 1908047"/>
              <a:gd name="connsiteY22" fmla="*/ 145313 h 1585970"/>
              <a:gd name="connsiteX23" fmla="*/ 21432 w 1908047"/>
              <a:gd name="connsiteY23" fmla="*/ 152457 h 1585970"/>
              <a:gd name="connsiteX24" fmla="*/ 16669 w 1908047"/>
              <a:gd name="connsiteY24" fmla="*/ 159601 h 1585970"/>
              <a:gd name="connsiteX25" fmla="*/ 7144 w 1908047"/>
              <a:gd name="connsiteY25" fmla="*/ 188176 h 1585970"/>
              <a:gd name="connsiteX26" fmla="*/ 4763 w 1908047"/>
              <a:gd name="connsiteY26" fmla="*/ 195320 h 1585970"/>
              <a:gd name="connsiteX27" fmla="*/ 2382 w 1908047"/>
              <a:gd name="connsiteY27" fmla="*/ 202463 h 1585970"/>
              <a:gd name="connsiteX28" fmla="*/ 0 w 1908047"/>
              <a:gd name="connsiteY28" fmla="*/ 250088 h 1585970"/>
              <a:gd name="connsiteX29" fmla="*/ 4763 w 1908047"/>
              <a:gd name="connsiteY29" fmla="*/ 328670 h 1585970"/>
              <a:gd name="connsiteX30" fmla="*/ 7144 w 1908047"/>
              <a:gd name="connsiteY30" fmla="*/ 390582 h 1585970"/>
              <a:gd name="connsiteX31" fmla="*/ 11907 w 1908047"/>
              <a:gd name="connsiteY31" fmla="*/ 433445 h 1585970"/>
              <a:gd name="connsiteX32" fmla="*/ 19050 w 1908047"/>
              <a:gd name="connsiteY32" fmla="*/ 485832 h 1585970"/>
              <a:gd name="connsiteX33" fmla="*/ 26194 w 1908047"/>
              <a:gd name="connsiteY33" fmla="*/ 509645 h 1585970"/>
              <a:gd name="connsiteX34" fmla="*/ 28575 w 1908047"/>
              <a:gd name="connsiteY34" fmla="*/ 516788 h 1585970"/>
              <a:gd name="connsiteX35" fmla="*/ 30957 w 1908047"/>
              <a:gd name="connsiteY35" fmla="*/ 531076 h 1585970"/>
              <a:gd name="connsiteX36" fmla="*/ 33338 w 1908047"/>
              <a:gd name="connsiteY36" fmla="*/ 538220 h 1585970"/>
              <a:gd name="connsiteX37" fmla="*/ 35719 w 1908047"/>
              <a:gd name="connsiteY37" fmla="*/ 547745 h 1585970"/>
              <a:gd name="connsiteX38" fmla="*/ 42863 w 1908047"/>
              <a:gd name="connsiteY38" fmla="*/ 576320 h 1585970"/>
              <a:gd name="connsiteX39" fmla="*/ 45244 w 1908047"/>
              <a:gd name="connsiteY39" fmla="*/ 583463 h 1585970"/>
              <a:gd name="connsiteX40" fmla="*/ 47625 w 1908047"/>
              <a:gd name="connsiteY40" fmla="*/ 590607 h 1585970"/>
              <a:gd name="connsiteX41" fmla="*/ 57150 w 1908047"/>
              <a:gd name="connsiteY41" fmla="*/ 604895 h 1585970"/>
              <a:gd name="connsiteX42" fmla="*/ 59532 w 1908047"/>
              <a:gd name="connsiteY42" fmla="*/ 612038 h 1585970"/>
              <a:gd name="connsiteX43" fmla="*/ 66675 w 1908047"/>
              <a:gd name="connsiteY43" fmla="*/ 619182 h 1585970"/>
              <a:gd name="connsiteX44" fmla="*/ 83344 w 1908047"/>
              <a:gd name="connsiteY44" fmla="*/ 638232 h 1585970"/>
              <a:gd name="connsiteX45" fmla="*/ 85725 w 1908047"/>
              <a:gd name="connsiteY45" fmla="*/ 645376 h 1585970"/>
              <a:gd name="connsiteX46" fmla="*/ 92869 w 1908047"/>
              <a:gd name="connsiteY46" fmla="*/ 650138 h 1585970"/>
              <a:gd name="connsiteX47" fmla="*/ 107157 w 1908047"/>
              <a:gd name="connsiteY47" fmla="*/ 659663 h 1585970"/>
              <a:gd name="connsiteX48" fmla="*/ 111919 w 1908047"/>
              <a:gd name="connsiteY48" fmla="*/ 666807 h 1585970"/>
              <a:gd name="connsiteX49" fmla="*/ 126207 w 1908047"/>
              <a:gd name="connsiteY49" fmla="*/ 678713 h 1585970"/>
              <a:gd name="connsiteX50" fmla="*/ 135732 w 1908047"/>
              <a:gd name="connsiteY50" fmla="*/ 693001 h 1585970"/>
              <a:gd name="connsiteX51" fmla="*/ 140494 w 1908047"/>
              <a:gd name="connsiteY51" fmla="*/ 700145 h 1585970"/>
              <a:gd name="connsiteX52" fmla="*/ 145257 w 1908047"/>
              <a:gd name="connsiteY52" fmla="*/ 707288 h 1585970"/>
              <a:gd name="connsiteX53" fmla="*/ 150019 w 1908047"/>
              <a:gd name="connsiteY53" fmla="*/ 723957 h 1585970"/>
              <a:gd name="connsiteX54" fmla="*/ 152400 w 1908047"/>
              <a:gd name="connsiteY54" fmla="*/ 740626 h 1585970"/>
              <a:gd name="connsiteX55" fmla="*/ 150019 w 1908047"/>
              <a:gd name="connsiteY55" fmla="*/ 816826 h 1585970"/>
              <a:gd name="connsiteX56" fmla="*/ 138113 w 1908047"/>
              <a:gd name="connsiteY56" fmla="*/ 838257 h 1585970"/>
              <a:gd name="connsiteX57" fmla="*/ 133350 w 1908047"/>
              <a:gd name="connsiteY57" fmla="*/ 845401 h 1585970"/>
              <a:gd name="connsiteX58" fmla="*/ 128588 w 1908047"/>
              <a:gd name="connsiteY58" fmla="*/ 852545 h 1585970"/>
              <a:gd name="connsiteX59" fmla="*/ 121444 w 1908047"/>
              <a:gd name="connsiteY59" fmla="*/ 862070 h 1585970"/>
              <a:gd name="connsiteX60" fmla="*/ 111919 w 1908047"/>
              <a:gd name="connsiteY60" fmla="*/ 876357 h 1585970"/>
              <a:gd name="connsiteX61" fmla="*/ 97632 w 1908047"/>
              <a:gd name="connsiteY61" fmla="*/ 897788 h 1585970"/>
              <a:gd name="connsiteX62" fmla="*/ 92869 w 1908047"/>
              <a:gd name="connsiteY62" fmla="*/ 904932 h 1585970"/>
              <a:gd name="connsiteX63" fmla="*/ 88107 w 1908047"/>
              <a:gd name="connsiteY63" fmla="*/ 912076 h 1585970"/>
              <a:gd name="connsiteX64" fmla="*/ 80963 w 1908047"/>
              <a:gd name="connsiteY64" fmla="*/ 919220 h 1585970"/>
              <a:gd name="connsiteX65" fmla="*/ 69057 w 1908047"/>
              <a:gd name="connsiteY65" fmla="*/ 931126 h 1585970"/>
              <a:gd name="connsiteX66" fmla="*/ 64294 w 1908047"/>
              <a:gd name="connsiteY66" fmla="*/ 940651 h 1585970"/>
              <a:gd name="connsiteX67" fmla="*/ 59532 w 1908047"/>
              <a:gd name="connsiteY67" fmla="*/ 947795 h 1585970"/>
              <a:gd name="connsiteX68" fmla="*/ 45244 w 1908047"/>
              <a:gd name="connsiteY68" fmla="*/ 964463 h 1585970"/>
              <a:gd name="connsiteX69" fmla="*/ 38100 w 1908047"/>
              <a:gd name="connsiteY69" fmla="*/ 969226 h 1585970"/>
              <a:gd name="connsiteX70" fmla="*/ 33338 w 1908047"/>
              <a:gd name="connsiteY70" fmla="*/ 983513 h 1585970"/>
              <a:gd name="connsiteX71" fmla="*/ 28575 w 1908047"/>
              <a:gd name="connsiteY71" fmla="*/ 1000182 h 1585970"/>
              <a:gd name="connsiteX72" fmla="*/ 26194 w 1908047"/>
              <a:gd name="connsiteY72" fmla="*/ 1014470 h 1585970"/>
              <a:gd name="connsiteX73" fmla="*/ 21432 w 1908047"/>
              <a:gd name="connsiteY73" fmla="*/ 1028757 h 1585970"/>
              <a:gd name="connsiteX74" fmla="*/ 19050 w 1908047"/>
              <a:gd name="connsiteY74" fmla="*/ 1035901 h 1585970"/>
              <a:gd name="connsiteX75" fmla="*/ 16669 w 1908047"/>
              <a:gd name="connsiteY75" fmla="*/ 1050188 h 1585970"/>
              <a:gd name="connsiteX76" fmla="*/ 14288 w 1908047"/>
              <a:gd name="connsiteY76" fmla="*/ 1059713 h 1585970"/>
              <a:gd name="connsiteX77" fmla="*/ 9525 w 1908047"/>
              <a:gd name="connsiteY77" fmla="*/ 1085907 h 1585970"/>
              <a:gd name="connsiteX78" fmla="*/ 7144 w 1908047"/>
              <a:gd name="connsiteY78" fmla="*/ 1095432 h 1585970"/>
              <a:gd name="connsiteX79" fmla="*/ 2382 w 1908047"/>
              <a:gd name="connsiteY79" fmla="*/ 1128770 h 1585970"/>
              <a:gd name="connsiteX80" fmla="*/ 4763 w 1908047"/>
              <a:gd name="connsiteY80" fmla="*/ 1185920 h 1585970"/>
              <a:gd name="connsiteX81" fmla="*/ 9525 w 1908047"/>
              <a:gd name="connsiteY81" fmla="*/ 1214495 h 1585970"/>
              <a:gd name="connsiteX82" fmla="*/ 14288 w 1908047"/>
              <a:gd name="connsiteY82" fmla="*/ 1238307 h 1585970"/>
              <a:gd name="connsiteX83" fmla="*/ 16669 w 1908047"/>
              <a:gd name="connsiteY83" fmla="*/ 1247832 h 1585970"/>
              <a:gd name="connsiteX84" fmla="*/ 19050 w 1908047"/>
              <a:gd name="connsiteY84" fmla="*/ 1254976 h 1585970"/>
              <a:gd name="connsiteX85" fmla="*/ 28575 w 1908047"/>
              <a:gd name="connsiteY85" fmla="*/ 1288313 h 1585970"/>
              <a:gd name="connsiteX86" fmla="*/ 38100 w 1908047"/>
              <a:gd name="connsiteY86" fmla="*/ 1302601 h 1585970"/>
              <a:gd name="connsiteX87" fmla="*/ 47625 w 1908047"/>
              <a:gd name="connsiteY87" fmla="*/ 1316888 h 1585970"/>
              <a:gd name="connsiteX88" fmla="*/ 54769 w 1908047"/>
              <a:gd name="connsiteY88" fmla="*/ 1331176 h 1585970"/>
              <a:gd name="connsiteX89" fmla="*/ 61913 w 1908047"/>
              <a:gd name="connsiteY89" fmla="*/ 1338320 h 1585970"/>
              <a:gd name="connsiteX90" fmla="*/ 66675 w 1908047"/>
              <a:gd name="connsiteY90" fmla="*/ 1345463 h 1585970"/>
              <a:gd name="connsiteX91" fmla="*/ 78582 w 1908047"/>
              <a:gd name="connsiteY91" fmla="*/ 1359751 h 1585970"/>
              <a:gd name="connsiteX92" fmla="*/ 100013 w 1908047"/>
              <a:gd name="connsiteY92" fmla="*/ 1378801 h 1585970"/>
              <a:gd name="connsiteX93" fmla="*/ 107157 w 1908047"/>
              <a:gd name="connsiteY93" fmla="*/ 1385945 h 1585970"/>
              <a:gd name="connsiteX94" fmla="*/ 121444 w 1908047"/>
              <a:gd name="connsiteY94" fmla="*/ 1393088 h 1585970"/>
              <a:gd name="connsiteX95" fmla="*/ 128588 w 1908047"/>
              <a:gd name="connsiteY95" fmla="*/ 1397851 h 1585970"/>
              <a:gd name="connsiteX96" fmla="*/ 133350 w 1908047"/>
              <a:gd name="connsiteY96" fmla="*/ 1404995 h 1585970"/>
              <a:gd name="connsiteX97" fmla="*/ 140494 w 1908047"/>
              <a:gd name="connsiteY97" fmla="*/ 1407376 h 1585970"/>
              <a:gd name="connsiteX98" fmla="*/ 147638 w 1908047"/>
              <a:gd name="connsiteY98" fmla="*/ 1412138 h 1585970"/>
              <a:gd name="connsiteX99" fmla="*/ 159544 w 1908047"/>
              <a:gd name="connsiteY99" fmla="*/ 1421663 h 1585970"/>
              <a:gd name="connsiteX100" fmla="*/ 166688 w 1908047"/>
              <a:gd name="connsiteY100" fmla="*/ 1428807 h 1585970"/>
              <a:gd name="connsiteX101" fmla="*/ 180975 w 1908047"/>
              <a:gd name="connsiteY101" fmla="*/ 1438332 h 1585970"/>
              <a:gd name="connsiteX102" fmla="*/ 188119 w 1908047"/>
              <a:gd name="connsiteY102" fmla="*/ 1443095 h 1585970"/>
              <a:gd name="connsiteX103" fmla="*/ 195263 w 1908047"/>
              <a:gd name="connsiteY103" fmla="*/ 1450238 h 1585970"/>
              <a:gd name="connsiteX104" fmla="*/ 209550 w 1908047"/>
              <a:gd name="connsiteY104" fmla="*/ 1459763 h 1585970"/>
              <a:gd name="connsiteX105" fmla="*/ 216694 w 1908047"/>
              <a:gd name="connsiteY105" fmla="*/ 1464526 h 1585970"/>
              <a:gd name="connsiteX106" fmla="*/ 238125 w 1908047"/>
              <a:gd name="connsiteY106" fmla="*/ 1478813 h 1585970"/>
              <a:gd name="connsiteX107" fmla="*/ 252413 w 1908047"/>
              <a:gd name="connsiteY107" fmla="*/ 1488338 h 1585970"/>
              <a:gd name="connsiteX108" fmla="*/ 266700 w 1908047"/>
              <a:gd name="connsiteY108" fmla="*/ 1495482 h 1585970"/>
              <a:gd name="connsiteX109" fmla="*/ 288132 w 1908047"/>
              <a:gd name="connsiteY109" fmla="*/ 1505007 h 1585970"/>
              <a:gd name="connsiteX110" fmla="*/ 304800 w 1908047"/>
              <a:gd name="connsiteY110" fmla="*/ 1509770 h 1585970"/>
              <a:gd name="connsiteX111" fmla="*/ 311944 w 1908047"/>
              <a:gd name="connsiteY111" fmla="*/ 1514532 h 1585970"/>
              <a:gd name="connsiteX112" fmla="*/ 321469 w 1908047"/>
              <a:gd name="connsiteY112" fmla="*/ 1516913 h 1585970"/>
              <a:gd name="connsiteX113" fmla="*/ 335757 w 1908047"/>
              <a:gd name="connsiteY113" fmla="*/ 1521676 h 1585970"/>
              <a:gd name="connsiteX114" fmla="*/ 342900 w 1908047"/>
              <a:gd name="connsiteY114" fmla="*/ 1526438 h 1585970"/>
              <a:gd name="connsiteX115" fmla="*/ 357188 w 1908047"/>
              <a:gd name="connsiteY115" fmla="*/ 1531201 h 1585970"/>
              <a:gd name="connsiteX116" fmla="*/ 364332 w 1908047"/>
              <a:gd name="connsiteY116" fmla="*/ 1535963 h 1585970"/>
              <a:gd name="connsiteX117" fmla="*/ 378619 w 1908047"/>
              <a:gd name="connsiteY117" fmla="*/ 1540726 h 1585970"/>
              <a:gd name="connsiteX118" fmla="*/ 385763 w 1908047"/>
              <a:gd name="connsiteY118" fmla="*/ 1543107 h 1585970"/>
              <a:gd name="connsiteX119" fmla="*/ 402432 w 1908047"/>
              <a:gd name="connsiteY119" fmla="*/ 1547870 h 1585970"/>
              <a:gd name="connsiteX120" fmla="*/ 409575 w 1908047"/>
              <a:gd name="connsiteY120" fmla="*/ 1552632 h 1585970"/>
              <a:gd name="connsiteX121" fmla="*/ 423863 w 1908047"/>
              <a:gd name="connsiteY121" fmla="*/ 1557395 h 1585970"/>
              <a:gd name="connsiteX122" fmla="*/ 431007 w 1908047"/>
              <a:gd name="connsiteY122" fmla="*/ 1559776 h 1585970"/>
              <a:gd name="connsiteX123" fmla="*/ 438150 w 1908047"/>
              <a:gd name="connsiteY123" fmla="*/ 1562157 h 1585970"/>
              <a:gd name="connsiteX124" fmla="*/ 459582 w 1908047"/>
              <a:gd name="connsiteY124" fmla="*/ 1571682 h 1585970"/>
              <a:gd name="connsiteX125" fmla="*/ 466725 w 1908047"/>
              <a:gd name="connsiteY125" fmla="*/ 1574063 h 1585970"/>
              <a:gd name="connsiteX126" fmla="*/ 473869 w 1908047"/>
              <a:gd name="connsiteY126" fmla="*/ 1578826 h 1585970"/>
              <a:gd name="connsiteX127" fmla="*/ 481013 w 1908047"/>
              <a:gd name="connsiteY127" fmla="*/ 1581207 h 1585970"/>
              <a:gd name="connsiteX128" fmla="*/ 509588 w 1908047"/>
              <a:gd name="connsiteY128" fmla="*/ 1585970 h 1585970"/>
              <a:gd name="connsiteX129" fmla="*/ 688182 w 1908047"/>
              <a:gd name="connsiteY129" fmla="*/ 1583588 h 1585970"/>
              <a:gd name="connsiteX130" fmla="*/ 702469 w 1908047"/>
              <a:gd name="connsiteY130" fmla="*/ 1578826 h 1585970"/>
              <a:gd name="connsiteX131" fmla="*/ 723900 w 1908047"/>
              <a:gd name="connsiteY131" fmla="*/ 1571682 h 1585970"/>
              <a:gd name="connsiteX132" fmla="*/ 731044 w 1908047"/>
              <a:gd name="connsiteY132" fmla="*/ 1569301 h 1585970"/>
              <a:gd name="connsiteX133" fmla="*/ 769144 w 1908047"/>
              <a:gd name="connsiteY133" fmla="*/ 1562157 h 1585970"/>
              <a:gd name="connsiteX134" fmla="*/ 781050 w 1908047"/>
              <a:gd name="connsiteY134" fmla="*/ 1559776 h 1585970"/>
              <a:gd name="connsiteX135" fmla="*/ 802482 w 1908047"/>
              <a:gd name="connsiteY135" fmla="*/ 1552632 h 1585970"/>
              <a:gd name="connsiteX136" fmla="*/ 809625 w 1908047"/>
              <a:gd name="connsiteY136" fmla="*/ 1550251 h 1585970"/>
              <a:gd name="connsiteX137" fmla="*/ 826294 w 1908047"/>
              <a:gd name="connsiteY137" fmla="*/ 1545488 h 1585970"/>
              <a:gd name="connsiteX138" fmla="*/ 838200 w 1908047"/>
              <a:gd name="connsiteY138" fmla="*/ 1540726 h 1585970"/>
              <a:gd name="connsiteX139" fmla="*/ 854869 w 1908047"/>
              <a:gd name="connsiteY139" fmla="*/ 1535963 h 1585970"/>
              <a:gd name="connsiteX140" fmla="*/ 864394 w 1908047"/>
              <a:gd name="connsiteY140" fmla="*/ 1531201 h 1585970"/>
              <a:gd name="connsiteX141" fmla="*/ 873919 w 1908047"/>
              <a:gd name="connsiteY141" fmla="*/ 1528820 h 1585970"/>
              <a:gd name="connsiteX142" fmla="*/ 897732 w 1908047"/>
              <a:gd name="connsiteY142" fmla="*/ 1521676 h 1585970"/>
              <a:gd name="connsiteX143" fmla="*/ 931069 w 1908047"/>
              <a:gd name="connsiteY143" fmla="*/ 1516913 h 1585970"/>
              <a:gd name="connsiteX144" fmla="*/ 971550 w 1908047"/>
              <a:gd name="connsiteY144" fmla="*/ 1505007 h 1585970"/>
              <a:gd name="connsiteX145" fmla="*/ 997744 w 1908047"/>
              <a:gd name="connsiteY145" fmla="*/ 1500245 h 1585970"/>
              <a:gd name="connsiteX146" fmla="*/ 1007269 w 1908047"/>
              <a:gd name="connsiteY146" fmla="*/ 1497863 h 1585970"/>
              <a:gd name="connsiteX147" fmla="*/ 1026319 w 1908047"/>
              <a:gd name="connsiteY147" fmla="*/ 1495482 h 1585970"/>
              <a:gd name="connsiteX148" fmla="*/ 1033463 w 1908047"/>
              <a:gd name="connsiteY148" fmla="*/ 1493101 h 1585970"/>
              <a:gd name="connsiteX149" fmla="*/ 1064419 w 1908047"/>
              <a:gd name="connsiteY149" fmla="*/ 1488338 h 1585970"/>
              <a:gd name="connsiteX150" fmla="*/ 1214438 w 1908047"/>
              <a:gd name="connsiteY150" fmla="*/ 1483576 h 1585970"/>
              <a:gd name="connsiteX151" fmla="*/ 1243013 w 1908047"/>
              <a:gd name="connsiteY151" fmla="*/ 1481195 h 1585970"/>
              <a:gd name="connsiteX152" fmla="*/ 1340644 w 1908047"/>
              <a:gd name="connsiteY152" fmla="*/ 1488338 h 1585970"/>
              <a:gd name="connsiteX153" fmla="*/ 1357313 w 1908047"/>
              <a:gd name="connsiteY153" fmla="*/ 1490720 h 1585970"/>
              <a:gd name="connsiteX154" fmla="*/ 1381125 w 1908047"/>
              <a:gd name="connsiteY154" fmla="*/ 1495482 h 1585970"/>
              <a:gd name="connsiteX155" fmla="*/ 1428750 w 1908047"/>
              <a:gd name="connsiteY155" fmla="*/ 1500245 h 1585970"/>
              <a:gd name="connsiteX156" fmla="*/ 1445419 w 1908047"/>
              <a:gd name="connsiteY156" fmla="*/ 1502626 h 1585970"/>
              <a:gd name="connsiteX157" fmla="*/ 1471613 w 1908047"/>
              <a:gd name="connsiteY157" fmla="*/ 1505007 h 1585970"/>
              <a:gd name="connsiteX158" fmla="*/ 1495425 w 1908047"/>
              <a:gd name="connsiteY158" fmla="*/ 1507388 h 1585970"/>
              <a:gd name="connsiteX159" fmla="*/ 1571625 w 1908047"/>
              <a:gd name="connsiteY159" fmla="*/ 1505007 h 1585970"/>
              <a:gd name="connsiteX160" fmla="*/ 1607344 w 1908047"/>
              <a:gd name="connsiteY160" fmla="*/ 1497863 h 1585970"/>
              <a:gd name="connsiteX161" fmla="*/ 1614488 w 1908047"/>
              <a:gd name="connsiteY161" fmla="*/ 1495482 h 1585970"/>
              <a:gd name="connsiteX162" fmla="*/ 1628775 w 1908047"/>
              <a:gd name="connsiteY162" fmla="*/ 1493101 h 1585970"/>
              <a:gd name="connsiteX163" fmla="*/ 1650207 w 1908047"/>
              <a:gd name="connsiteY163" fmla="*/ 1483576 h 1585970"/>
              <a:gd name="connsiteX164" fmla="*/ 1674019 w 1908047"/>
              <a:gd name="connsiteY164" fmla="*/ 1474051 h 1585970"/>
              <a:gd name="connsiteX165" fmla="*/ 1693069 w 1908047"/>
              <a:gd name="connsiteY165" fmla="*/ 1464526 h 1585970"/>
              <a:gd name="connsiteX166" fmla="*/ 1702594 w 1908047"/>
              <a:gd name="connsiteY166" fmla="*/ 1459763 h 1585970"/>
              <a:gd name="connsiteX167" fmla="*/ 1709738 w 1908047"/>
              <a:gd name="connsiteY167" fmla="*/ 1457382 h 1585970"/>
              <a:gd name="connsiteX168" fmla="*/ 1728788 w 1908047"/>
              <a:gd name="connsiteY168" fmla="*/ 1443095 h 1585970"/>
              <a:gd name="connsiteX169" fmla="*/ 1745457 w 1908047"/>
              <a:gd name="connsiteY169" fmla="*/ 1428807 h 1585970"/>
              <a:gd name="connsiteX170" fmla="*/ 1752600 w 1908047"/>
              <a:gd name="connsiteY170" fmla="*/ 1426426 h 1585970"/>
              <a:gd name="connsiteX171" fmla="*/ 1766888 w 1908047"/>
              <a:gd name="connsiteY171" fmla="*/ 1409757 h 1585970"/>
              <a:gd name="connsiteX172" fmla="*/ 1774032 w 1908047"/>
              <a:gd name="connsiteY172" fmla="*/ 1402613 h 1585970"/>
              <a:gd name="connsiteX173" fmla="*/ 1783557 w 1908047"/>
              <a:gd name="connsiteY173" fmla="*/ 1388326 h 1585970"/>
              <a:gd name="connsiteX174" fmla="*/ 1788319 w 1908047"/>
              <a:gd name="connsiteY174" fmla="*/ 1362132 h 1585970"/>
              <a:gd name="connsiteX175" fmla="*/ 1790700 w 1908047"/>
              <a:gd name="connsiteY175" fmla="*/ 1302601 h 1585970"/>
              <a:gd name="connsiteX176" fmla="*/ 1800225 w 1908047"/>
              <a:gd name="connsiteY176" fmla="*/ 1278788 h 1585970"/>
              <a:gd name="connsiteX177" fmla="*/ 1804988 w 1908047"/>
              <a:gd name="connsiteY177" fmla="*/ 1266882 h 1585970"/>
              <a:gd name="connsiteX178" fmla="*/ 1814513 w 1908047"/>
              <a:gd name="connsiteY178" fmla="*/ 1224020 h 1585970"/>
              <a:gd name="connsiteX179" fmla="*/ 1814513 w 1908047"/>
              <a:gd name="connsiteY179" fmla="*/ 1224020 h 1585970"/>
              <a:gd name="connsiteX180" fmla="*/ 1821657 w 1908047"/>
              <a:gd name="connsiteY180" fmla="*/ 1207351 h 1585970"/>
              <a:gd name="connsiteX181" fmla="*/ 1828800 w 1908047"/>
              <a:gd name="connsiteY181" fmla="*/ 1188301 h 1585970"/>
              <a:gd name="connsiteX182" fmla="*/ 1831182 w 1908047"/>
              <a:gd name="connsiteY182" fmla="*/ 1176395 h 1585970"/>
              <a:gd name="connsiteX183" fmla="*/ 1833563 w 1908047"/>
              <a:gd name="connsiteY183" fmla="*/ 1169251 h 1585970"/>
              <a:gd name="connsiteX184" fmla="*/ 1840707 w 1908047"/>
              <a:gd name="connsiteY184" fmla="*/ 1143057 h 1585970"/>
              <a:gd name="connsiteX185" fmla="*/ 1845469 w 1908047"/>
              <a:gd name="connsiteY185" fmla="*/ 1116863 h 1585970"/>
              <a:gd name="connsiteX186" fmla="*/ 1847850 w 1908047"/>
              <a:gd name="connsiteY186" fmla="*/ 1104957 h 1585970"/>
              <a:gd name="connsiteX187" fmla="*/ 1876425 w 1908047"/>
              <a:gd name="connsiteY187" fmla="*/ 1040663 h 1585970"/>
              <a:gd name="connsiteX188" fmla="*/ 1885950 w 1908047"/>
              <a:gd name="connsiteY188" fmla="*/ 1014470 h 1585970"/>
              <a:gd name="connsiteX189" fmla="*/ 1900238 w 1908047"/>
              <a:gd name="connsiteY189" fmla="*/ 966845 h 1585970"/>
              <a:gd name="connsiteX190" fmla="*/ 1897857 w 1908047"/>
              <a:gd name="connsiteY190" fmla="*/ 762057 h 1585970"/>
              <a:gd name="connsiteX191" fmla="*/ 1893094 w 1908047"/>
              <a:gd name="connsiteY191" fmla="*/ 740626 h 1585970"/>
              <a:gd name="connsiteX192" fmla="*/ 1888332 w 1908047"/>
              <a:gd name="connsiteY192" fmla="*/ 719195 h 1585970"/>
              <a:gd name="connsiteX193" fmla="*/ 1883569 w 1908047"/>
              <a:gd name="connsiteY193" fmla="*/ 707288 h 1585970"/>
              <a:gd name="connsiteX194" fmla="*/ 1876425 w 1908047"/>
              <a:gd name="connsiteY194" fmla="*/ 681095 h 1585970"/>
              <a:gd name="connsiteX195" fmla="*/ 1869282 w 1908047"/>
              <a:gd name="connsiteY195" fmla="*/ 654901 h 1585970"/>
              <a:gd name="connsiteX196" fmla="*/ 1871663 w 1908047"/>
              <a:gd name="connsiteY196" fmla="*/ 600132 h 1585970"/>
              <a:gd name="connsiteX197" fmla="*/ 1874044 w 1908047"/>
              <a:gd name="connsiteY197" fmla="*/ 583463 h 1585970"/>
              <a:gd name="connsiteX198" fmla="*/ 1871663 w 1908047"/>
              <a:gd name="connsiteY198" fmla="*/ 512026 h 1585970"/>
              <a:gd name="connsiteX199" fmla="*/ 1866900 w 1908047"/>
              <a:gd name="connsiteY199" fmla="*/ 497738 h 1585970"/>
              <a:gd name="connsiteX200" fmla="*/ 1862138 w 1908047"/>
              <a:gd name="connsiteY200" fmla="*/ 478688 h 1585970"/>
              <a:gd name="connsiteX201" fmla="*/ 1850232 w 1908047"/>
              <a:gd name="connsiteY201" fmla="*/ 450113 h 1585970"/>
              <a:gd name="connsiteX202" fmla="*/ 1845469 w 1908047"/>
              <a:gd name="connsiteY202" fmla="*/ 440588 h 1585970"/>
              <a:gd name="connsiteX203" fmla="*/ 1831182 w 1908047"/>
              <a:gd name="connsiteY203" fmla="*/ 404870 h 1585970"/>
              <a:gd name="connsiteX204" fmla="*/ 1821657 w 1908047"/>
              <a:gd name="connsiteY204" fmla="*/ 385820 h 1585970"/>
              <a:gd name="connsiteX205" fmla="*/ 1814513 w 1908047"/>
              <a:gd name="connsiteY205" fmla="*/ 364388 h 1585970"/>
              <a:gd name="connsiteX206" fmla="*/ 1809750 w 1908047"/>
              <a:gd name="connsiteY206" fmla="*/ 350101 h 1585970"/>
              <a:gd name="connsiteX207" fmla="*/ 1800225 w 1908047"/>
              <a:gd name="connsiteY207" fmla="*/ 326288 h 1585970"/>
              <a:gd name="connsiteX208" fmla="*/ 1793082 w 1908047"/>
              <a:gd name="connsiteY208" fmla="*/ 302476 h 1585970"/>
              <a:gd name="connsiteX209" fmla="*/ 1788319 w 1908047"/>
              <a:gd name="connsiteY209" fmla="*/ 295332 h 1585970"/>
              <a:gd name="connsiteX210" fmla="*/ 1778794 w 1908047"/>
              <a:gd name="connsiteY210" fmla="*/ 278663 h 1585970"/>
              <a:gd name="connsiteX211" fmla="*/ 1776413 w 1908047"/>
              <a:gd name="connsiteY211" fmla="*/ 269138 h 1585970"/>
              <a:gd name="connsiteX212" fmla="*/ 1771650 w 1908047"/>
              <a:gd name="connsiteY212" fmla="*/ 261995 h 1585970"/>
              <a:gd name="connsiteX213" fmla="*/ 1766888 w 1908047"/>
              <a:gd name="connsiteY213" fmla="*/ 252470 h 1585970"/>
              <a:gd name="connsiteX214" fmla="*/ 1762125 w 1908047"/>
              <a:gd name="connsiteY214" fmla="*/ 245326 h 1585970"/>
              <a:gd name="connsiteX215" fmla="*/ 1757363 w 1908047"/>
              <a:gd name="connsiteY215" fmla="*/ 235801 h 1585970"/>
              <a:gd name="connsiteX216" fmla="*/ 1747838 w 1908047"/>
              <a:gd name="connsiteY216" fmla="*/ 221513 h 1585970"/>
              <a:gd name="connsiteX217" fmla="*/ 1731169 w 1908047"/>
              <a:gd name="connsiteY217" fmla="*/ 192938 h 1585970"/>
              <a:gd name="connsiteX218" fmla="*/ 1724025 w 1908047"/>
              <a:gd name="connsiteY218" fmla="*/ 181032 h 1585970"/>
              <a:gd name="connsiteX219" fmla="*/ 1716882 w 1908047"/>
              <a:gd name="connsiteY219" fmla="*/ 173888 h 1585970"/>
              <a:gd name="connsiteX220" fmla="*/ 1712119 w 1908047"/>
              <a:gd name="connsiteY220" fmla="*/ 166745 h 1585970"/>
              <a:gd name="connsiteX221" fmla="*/ 1700213 w 1908047"/>
              <a:gd name="connsiteY221" fmla="*/ 152457 h 1585970"/>
              <a:gd name="connsiteX222" fmla="*/ 1683544 w 1908047"/>
              <a:gd name="connsiteY222" fmla="*/ 133407 h 1585970"/>
              <a:gd name="connsiteX223" fmla="*/ 1666875 w 1908047"/>
              <a:gd name="connsiteY223" fmla="*/ 121501 h 1585970"/>
              <a:gd name="connsiteX224" fmla="*/ 1647825 w 1908047"/>
              <a:gd name="connsiteY224" fmla="*/ 107213 h 1585970"/>
              <a:gd name="connsiteX225" fmla="*/ 1619250 w 1908047"/>
              <a:gd name="connsiteY225" fmla="*/ 90545 h 1585970"/>
              <a:gd name="connsiteX226" fmla="*/ 1609725 w 1908047"/>
              <a:gd name="connsiteY226" fmla="*/ 85782 h 1585970"/>
              <a:gd name="connsiteX227" fmla="*/ 1595438 w 1908047"/>
              <a:gd name="connsiteY227" fmla="*/ 76257 h 1585970"/>
              <a:gd name="connsiteX228" fmla="*/ 1588294 w 1908047"/>
              <a:gd name="connsiteY228" fmla="*/ 73876 h 1585970"/>
              <a:gd name="connsiteX229" fmla="*/ 1576388 w 1908047"/>
              <a:gd name="connsiteY229" fmla="*/ 66732 h 1585970"/>
              <a:gd name="connsiteX230" fmla="*/ 1547813 w 1908047"/>
              <a:gd name="connsiteY230" fmla="*/ 54826 h 1585970"/>
              <a:gd name="connsiteX231" fmla="*/ 1516857 w 1908047"/>
              <a:gd name="connsiteY231" fmla="*/ 45301 h 1585970"/>
              <a:gd name="connsiteX232" fmla="*/ 1488282 w 1908047"/>
              <a:gd name="connsiteY232" fmla="*/ 33395 h 1585970"/>
              <a:gd name="connsiteX233" fmla="*/ 1423988 w 1908047"/>
              <a:gd name="connsiteY233" fmla="*/ 28632 h 1585970"/>
              <a:gd name="connsiteX234" fmla="*/ 1412082 w 1908047"/>
              <a:gd name="connsiteY234" fmla="*/ 26251 h 1585970"/>
              <a:gd name="connsiteX235" fmla="*/ 1402557 w 1908047"/>
              <a:gd name="connsiteY235" fmla="*/ 23870 h 1585970"/>
              <a:gd name="connsiteX236" fmla="*/ 1376363 w 1908047"/>
              <a:gd name="connsiteY236" fmla="*/ 21488 h 1585970"/>
              <a:gd name="connsiteX237" fmla="*/ 1354932 w 1908047"/>
              <a:gd name="connsiteY237" fmla="*/ 19107 h 1585970"/>
              <a:gd name="connsiteX238" fmla="*/ 1281113 w 1908047"/>
              <a:gd name="connsiteY238" fmla="*/ 16726 h 1585970"/>
              <a:gd name="connsiteX239" fmla="*/ 1250157 w 1908047"/>
              <a:gd name="connsiteY239" fmla="*/ 21488 h 1585970"/>
              <a:gd name="connsiteX240" fmla="*/ 1223963 w 1908047"/>
              <a:gd name="connsiteY240" fmla="*/ 26251 h 1585970"/>
              <a:gd name="connsiteX241" fmla="*/ 1216819 w 1908047"/>
              <a:gd name="connsiteY241" fmla="*/ 28632 h 1585970"/>
              <a:gd name="connsiteX242" fmla="*/ 1197769 w 1908047"/>
              <a:gd name="connsiteY242" fmla="*/ 33395 h 1585970"/>
              <a:gd name="connsiteX243" fmla="*/ 1185863 w 1908047"/>
              <a:gd name="connsiteY243" fmla="*/ 35776 h 1585970"/>
              <a:gd name="connsiteX244" fmla="*/ 1178719 w 1908047"/>
              <a:gd name="connsiteY244" fmla="*/ 38157 h 1585970"/>
              <a:gd name="connsiteX245" fmla="*/ 1166813 w 1908047"/>
              <a:gd name="connsiteY245" fmla="*/ 40538 h 1585970"/>
              <a:gd name="connsiteX246" fmla="*/ 1147763 w 1908047"/>
              <a:gd name="connsiteY246" fmla="*/ 47682 h 1585970"/>
              <a:gd name="connsiteX247" fmla="*/ 1133475 w 1908047"/>
              <a:gd name="connsiteY247" fmla="*/ 50063 h 1585970"/>
              <a:gd name="connsiteX248" fmla="*/ 1126332 w 1908047"/>
              <a:gd name="connsiteY248" fmla="*/ 54826 h 1585970"/>
              <a:gd name="connsiteX249" fmla="*/ 1114425 w 1908047"/>
              <a:gd name="connsiteY249" fmla="*/ 57207 h 1585970"/>
              <a:gd name="connsiteX250" fmla="*/ 1104900 w 1908047"/>
              <a:gd name="connsiteY250" fmla="*/ 59588 h 1585970"/>
              <a:gd name="connsiteX251" fmla="*/ 1090613 w 1908047"/>
              <a:gd name="connsiteY251" fmla="*/ 64351 h 1585970"/>
              <a:gd name="connsiteX252" fmla="*/ 1069182 w 1908047"/>
              <a:gd name="connsiteY252" fmla="*/ 71495 h 1585970"/>
              <a:gd name="connsiteX253" fmla="*/ 1016794 w 1908047"/>
              <a:gd name="connsiteY253" fmla="*/ 73876 h 1585970"/>
              <a:gd name="connsiteX254" fmla="*/ 771525 w 1908047"/>
              <a:gd name="connsiteY254" fmla="*/ 66732 h 1585970"/>
              <a:gd name="connsiteX255" fmla="*/ 740569 w 1908047"/>
              <a:gd name="connsiteY255" fmla="*/ 59588 h 1585970"/>
              <a:gd name="connsiteX256" fmla="*/ 704850 w 1908047"/>
              <a:gd name="connsiteY256" fmla="*/ 52445 h 1585970"/>
              <a:gd name="connsiteX257" fmla="*/ 692944 w 1908047"/>
              <a:gd name="connsiteY257" fmla="*/ 50063 h 1585970"/>
              <a:gd name="connsiteX258" fmla="*/ 671513 w 1908047"/>
              <a:gd name="connsiteY258" fmla="*/ 45301 h 1585970"/>
              <a:gd name="connsiteX259" fmla="*/ 628650 w 1908047"/>
              <a:gd name="connsiteY259" fmla="*/ 38157 h 1585970"/>
              <a:gd name="connsiteX260" fmla="*/ 607219 w 1908047"/>
              <a:gd name="connsiteY260" fmla="*/ 31013 h 1585970"/>
              <a:gd name="connsiteX261" fmla="*/ 597694 w 1908047"/>
              <a:gd name="connsiteY261" fmla="*/ 28632 h 1585970"/>
              <a:gd name="connsiteX262" fmla="*/ 590550 w 1908047"/>
              <a:gd name="connsiteY262" fmla="*/ 26251 h 1585970"/>
              <a:gd name="connsiteX263" fmla="*/ 566738 w 1908047"/>
              <a:gd name="connsiteY263" fmla="*/ 21488 h 1585970"/>
              <a:gd name="connsiteX264" fmla="*/ 559594 w 1908047"/>
              <a:gd name="connsiteY264" fmla="*/ 19107 h 1585970"/>
              <a:gd name="connsiteX265" fmla="*/ 535782 w 1908047"/>
              <a:gd name="connsiteY265" fmla="*/ 16726 h 1585970"/>
              <a:gd name="connsiteX266" fmla="*/ 495300 w 1908047"/>
              <a:gd name="connsiteY266" fmla="*/ 7201 h 1585970"/>
              <a:gd name="connsiteX267" fmla="*/ 483394 w 1908047"/>
              <a:gd name="connsiteY267" fmla="*/ 4820 h 1585970"/>
              <a:gd name="connsiteX268" fmla="*/ 469107 w 1908047"/>
              <a:gd name="connsiteY268" fmla="*/ 2438 h 1585970"/>
              <a:gd name="connsiteX269" fmla="*/ 457200 w 1908047"/>
              <a:gd name="connsiteY269" fmla="*/ 57 h 1585970"/>
              <a:gd name="connsiteX270" fmla="*/ 414338 w 1908047"/>
              <a:gd name="connsiteY270" fmla="*/ 4820 h 1585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</a:cxnLst>
            <a:rect l="l" t="t" r="r" b="b"/>
            <a:pathLst>
              <a:path w="1908047" h="1585970">
                <a:moveTo>
                  <a:pt x="414338" y="4820"/>
                </a:moveTo>
                <a:lnTo>
                  <a:pt x="414338" y="4820"/>
                </a:lnTo>
                <a:cubicBezTo>
                  <a:pt x="352176" y="11035"/>
                  <a:pt x="433993" y="3431"/>
                  <a:pt x="304800" y="9582"/>
                </a:cubicBezTo>
                <a:cubicBezTo>
                  <a:pt x="295884" y="10007"/>
                  <a:pt x="289368" y="12483"/>
                  <a:pt x="280988" y="14345"/>
                </a:cubicBezTo>
                <a:cubicBezTo>
                  <a:pt x="268460" y="17129"/>
                  <a:pt x="266319" y="17121"/>
                  <a:pt x="252413" y="19107"/>
                </a:cubicBezTo>
                <a:cubicBezTo>
                  <a:pt x="228395" y="27112"/>
                  <a:pt x="265656" y="14896"/>
                  <a:pt x="235744" y="23870"/>
                </a:cubicBezTo>
                <a:cubicBezTo>
                  <a:pt x="221600" y="28113"/>
                  <a:pt x="218044" y="30789"/>
                  <a:pt x="202407" y="33395"/>
                </a:cubicBezTo>
                <a:cubicBezTo>
                  <a:pt x="197644" y="34189"/>
                  <a:pt x="192803" y="34605"/>
                  <a:pt x="188119" y="35776"/>
                </a:cubicBezTo>
                <a:cubicBezTo>
                  <a:pt x="183249" y="36993"/>
                  <a:pt x="178594" y="38951"/>
                  <a:pt x="173832" y="40538"/>
                </a:cubicBezTo>
                <a:lnTo>
                  <a:pt x="159544" y="45301"/>
                </a:lnTo>
                <a:lnTo>
                  <a:pt x="130969" y="54826"/>
                </a:lnTo>
                <a:lnTo>
                  <a:pt x="123825" y="57207"/>
                </a:lnTo>
                <a:lnTo>
                  <a:pt x="116682" y="59588"/>
                </a:lnTo>
                <a:lnTo>
                  <a:pt x="102394" y="69113"/>
                </a:lnTo>
                <a:cubicBezTo>
                  <a:pt x="100013" y="70701"/>
                  <a:pt x="97965" y="72971"/>
                  <a:pt x="95250" y="73876"/>
                </a:cubicBezTo>
                <a:lnTo>
                  <a:pt x="88107" y="76257"/>
                </a:lnTo>
                <a:cubicBezTo>
                  <a:pt x="70369" y="88083"/>
                  <a:pt x="92155" y="72884"/>
                  <a:pt x="73819" y="88163"/>
                </a:cubicBezTo>
                <a:cubicBezTo>
                  <a:pt x="71620" y="89995"/>
                  <a:pt x="68874" y="91094"/>
                  <a:pt x="66675" y="92926"/>
                </a:cubicBezTo>
                <a:cubicBezTo>
                  <a:pt x="43266" y="112435"/>
                  <a:pt x="73504" y="88480"/>
                  <a:pt x="54769" y="107213"/>
                </a:cubicBezTo>
                <a:cubicBezTo>
                  <a:pt x="52745" y="109237"/>
                  <a:pt x="50006" y="110388"/>
                  <a:pt x="47625" y="111976"/>
                </a:cubicBezTo>
                <a:cubicBezTo>
                  <a:pt x="41640" y="129933"/>
                  <a:pt x="50410" y="108495"/>
                  <a:pt x="38100" y="123882"/>
                </a:cubicBezTo>
                <a:cubicBezTo>
                  <a:pt x="36532" y="125842"/>
                  <a:pt x="36938" y="128832"/>
                  <a:pt x="35719" y="131026"/>
                </a:cubicBezTo>
                <a:cubicBezTo>
                  <a:pt x="32939" y="136029"/>
                  <a:pt x="29369" y="140551"/>
                  <a:pt x="26194" y="145313"/>
                </a:cubicBezTo>
                <a:lnTo>
                  <a:pt x="21432" y="152457"/>
                </a:lnTo>
                <a:lnTo>
                  <a:pt x="16669" y="159601"/>
                </a:lnTo>
                <a:lnTo>
                  <a:pt x="7144" y="188176"/>
                </a:lnTo>
                <a:lnTo>
                  <a:pt x="4763" y="195320"/>
                </a:lnTo>
                <a:lnTo>
                  <a:pt x="2382" y="202463"/>
                </a:lnTo>
                <a:cubicBezTo>
                  <a:pt x="1588" y="218338"/>
                  <a:pt x="0" y="234193"/>
                  <a:pt x="0" y="250088"/>
                </a:cubicBezTo>
                <a:cubicBezTo>
                  <a:pt x="0" y="290284"/>
                  <a:pt x="1288" y="297387"/>
                  <a:pt x="4763" y="328670"/>
                </a:cubicBezTo>
                <a:cubicBezTo>
                  <a:pt x="5557" y="349307"/>
                  <a:pt x="5739" y="369977"/>
                  <a:pt x="7144" y="390582"/>
                </a:cubicBezTo>
                <a:cubicBezTo>
                  <a:pt x="8122" y="404924"/>
                  <a:pt x="10713" y="419119"/>
                  <a:pt x="11907" y="433445"/>
                </a:cubicBezTo>
                <a:cubicBezTo>
                  <a:pt x="13218" y="449185"/>
                  <a:pt x="13889" y="470349"/>
                  <a:pt x="19050" y="485832"/>
                </a:cubicBezTo>
                <a:cubicBezTo>
                  <a:pt x="30366" y="519777"/>
                  <a:pt x="18999" y="484459"/>
                  <a:pt x="26194" y="509645"/>
                </a:cubicBezTo>
                <a:cubicBezTo>
                  <a:pt x="26883" y="512058"/>
                  <a:pt x="28030" y="514338"/>
                  <a:pt x="28575" y="516788"/>
                </a:cubicBezTo>
                <a:cubicBezTo>
                  <a:pt x="29623" y="521501"/>
                  <a:pt x="29910" y="526363"/>
                  <a:pt x="30957" y="531076"/>
                </a:cubicBezTo>
                <a:cubicBezTo>
                  <a:pt x="31502" y="533526"/>
                  <a:pt x="32648" y="535806"/>
                  <a:pt x="33338" y="538220"/>
                </a:cubicBezTo>
                <a:cubicBezTo>
                  <a:pt x="34237" y="541367"/>
                  <a:pt x="35077" y="544536"/>
                  <a:pt x="35719" y="547745"/>
                </a:cubicBezTo>
                <a:cubicBezTo>
                  <a:pt x="40528" y="571793"/>
                  <a:pt x="34906" y="552451"/>
                  <a:pt x="42863" y="576320"/>
                </a:cubicBezTo>
                <a:lnTo>
                  <a:pt x="45244" y="583463"/>
                </a:lnTo>
                <a:cubicBezTo>
                  <a:pt x="46038" y="585844"/>
                  <a:pt x="46233" y="588518"/>
                  <a:pt x="47625" y="590607"/>
                </a:cubicBezTo>
                <a:cubicBezTo>
                  <a:pt x="50800" y="595370"/>
                  <a:pt x="55339" y="599465"/>
                  <a:pt x="57150" y="604895"/>
                </a:cubicBezTo>
                <a:cubicBezTo>
                  <a:pt x="57944" y="607276"/>
                  <a:pt x="58140" y="609950"/>
                  <a:pt x="59532" y="612038"/>
                </a:cubicBezTo>
                <a:cubicBezTo>
                  <a:pt x="61400" y="614840"/>
                  <a:pt x="64608" y="616524"/>
                  <a:pt x="66675" y="619182"/>
                </a:cubicBezTo>
                <a:cubicBezTo>
                  <a:pt x="81632" y="638414"/>
                  <a:pt x="69515" y="629014"/>
                  <a:pt x="83344" y="638232"/>
                </a:cubicBezTo>
                <a:cubicBezTo>
                  <a:pt x="84138" y="640613"/>
                  <a:pt x="84157" y="643416"/>
                  <a:pt x="85725" y="645376"/>
                </a:cubicBezTo>
                <a:cubicBezTo>
                  <a:pt x="87513" y="647611"/>
                  <a:pt x="90670" y="648306"/>
                  <a:pt x="92869" y="650138"/>
                </a:cubicBezTo>
                <a:cubicBezTo>
                  <a:pt x="104762" y="660048"/>
                  <a:pt x="94602" y="655478"/>
                  <a:pt x="107157" y="659663"/>
                </a:cubicBezTo>
                <a:cubicBezTo>
                  <a:pt x="108744" y="662044"/>
                  <a:pt x="109895" y="664783"/>
                  <a:pt x="111919" y="666807"/>
                </a:cubicBezTo>
                <a:cubicBezTo>
                  <a:pt x="125676" y="680566"/>
                  <a:pt x="112554" y="661160"/>
                  <a:pt x="126207" y="678713"/>
                </a:cubicBezTo>
                <a:cubicBezTo>
                  <a:pt x="129721" y="683231"/>
                  <a:pt x="132557" y="688238"/>
                  <a:pt x="135732" y="693001"/>
                </a:cubicBezTo>
                <a:lnTo>
                  <a:pt x="140494" y="700145"/>
                </a:lnTo>
                <a:lnTo>
                  <a:pt x="145257" y="707288"/>
                </a:lnTo>
                <a:cubicBezTo>
                  <a:pt x="147297" y="713408"/>
                  <a:pt x="148823" y="717379"/>
                  <a:pt x="150019" y="723957"/>
                </a:cubicBezTo>
                <a:cubicBezTo>
                  <a:pt x="151023" y="729479"/>
                  <a:pt x="151606" y="735070"/>
                  <a:pt x="152400" y="740626"/>
                </a:cubicBezTo>
                <a:cubicBezTo>
                  <a:pt x="151606" y="766026"/>
                  <a:pt x="151469" y="791455"/>
                  <a:pt x="150019" y="816826"/>
                </a:cubicBezTo>
                <a:cubicBezTo>
                  <a:pt x="149626" y="823704"/>
                  <a:pt x="140370" y="834871"/>
                  <a:pt x="138113" y="838257"/>
                </a:cubicBezTo>
                <a:lnTo>
                  <a:pt x="133350" y="845401"/>
                </a:lnTo>
                <a:cubicBezTo>
                  <a:pt x="131763" y="847782"/>
                  <a:pt x="130305" y="850256"/>
                  <a:pt x="128588" y="852545"/>
                </a:cubicBezTo>
                <a:cubicBezTo>
                  <a:pt x="126207" y="855720"/>
                  <a:pt x="123720" y="858819"/>
                  <a:pt x="121444" y="862070"/>
                </a:cubicBezTo>
                <a:cubicBezTo>
                  <a:pt x="118162" y="866759"/>
                  <a:pt x="115094" y="871595"/>
                  <a:pt x="111919" y="876357"/>
                </a:cubicBezTo>
                <a:lnTo>
                  <a:pt x="97632" y="897788"/>
                </a:lnTo>
                <a:lnTo>
                  <a:pt x="92869" y="904932"/>
                </a:lnTo>
                <a:cubicBezTo>
                  <a:pt x="91282" y="907313"/>
                  <a:pt x="90131" y="910052"/>
                  <a:pt x="88107" y="912076"/>
                </a:cubicBezTo>
                <a:cubicBezTo>
                  <a:pt x="85726" y="914457"/>
                  <a:pt x="83119" y="916633"/>
                  <a:pt x="80963" y="919220"/>
                </a:cubicBezTo>
                <a:cubicBezTo>
                  <a:pt x="71041" y="931126"/>
                  <a:pt x="82153" y="922394"/>
                  <a:pt x="69057" y="931126"/>
                </a:cubicBezTo>
                <a:cubicBezTo>
                  <a:pt x="67469" y="934301"/>
                  <a:pt x="66055" y="937569"/>
                  <a:pt x="64294" y="940651"/>
                </a:cubicBezTo>
                <a:cubicBezTo>
                  <a:pt x="62874" y="943136"/>
                  <a:pt x="61195" y="945466"/>
                  <a:pt x="59532" y="947795"/>
                </a:cubicBezTo>
                <a:cubicBezTo>
                  <a:pt x="54894" y="954289"/>
                  <a:pt x="51354" y="959372"/>
                  <a:pt x="45244" y="964463"/>
                </a:cubicBezTo>
                <a:cubicBezTo>
                  <a:pt x="43045" y="966295"/>
                  <a:pt x="40481" y="967638"/>
                  <a:pt x="38100" y="969226"/>
                </a:cubicBezTo>
                <a:lnTo>
                  <a:pt x="33338" y="983513"/>
                </a:lnTo>
                <a:cubicBezTo>
                  <a:pt x="31071" y="990315"/>
                  <a:pt x="30068" y="992716"/>
                  <a:pt x="28575" y="1000182"/>
                </a:cubicBezTo>
                <a:cubicBezTo>
                  <a:pt x="27628" y="1004917"/>
                  <a:pt x="27365" y="1009786"/>
                  <a:pt x="26194" y="1014470"/>
                </a:cubicBezTo>
                <a:cubicBezTo>
                  <a:pt x="24977" y="1019340"/>
                  <a:pt x="23019" y="1023995"/>
                  <a:pt x="21432" y="1028757"/>
                </a:cubicBezTo>
                <a:lnTo>
                  <a:pt x="19050" y="1035901"/>
                </a:lnTo>
                <a:cubicBezTo>
                  <a:pt x="18256" y="1040663"/>
                  <a:pt x="17616" y="1045454"/>
                  <a:pt x="16669" y="1050188"/>
                </a:cubicBezTo>
                <a:cubicBezTo>
                  <a:pt x="16027" y="1053397"/>
                  <a:pt x="14930" y="1056504"/>
                  <a:pt x="14288" y="1059713"/>
                </a:cubicBezTo>
                <a:cubicBezTo>
                  <a:pt x="9115" y="1085580"/>
                  <a:pt x="14637" y="1062907"/>
                  <a:pt x="9525" y="1085907"/>
                </a:cubicBezTo>
                <a:cubicBezTo>
                  <a:pt x="8815" y="1089102"/>
                  <a:pt x="7682" y="1092204"/>
                  <a:pt x="7144" y="1095432"/>
                </a:cubicBezTo>
                <a:cubicBezTo>
                  <a:pt x="5299" y="1106505"/>
                  <a:pt x="2382" y="1128770"/>
                  <a:pt x="2382" y="1128770"/>
                </a:cubicBezTo>
                <a:cubicBezTo>
                  <a:pt x="3176" y="1147820"/>
                  <a:pt x="3574" y="1166891"/>
                  <a:pt x="4763" y="1185920"/>
                </a:cubicBezTo>
                <a:cubicBezTo>
                  <a:pt x="6035" y="1206269"/>
                  <a:pt x="6367" y="1199758"/>
                  <a:pt x="9525" y="1214495"/>
                </a:cubicBezTo>
                <a:cubicBezTo>
                  <a:pt x="11221" y="1222410"/>
                  <a:pt x="12325" y="1230454"/>
                  <a:pt x="14288" y="1238307"/>
                </a:cubicBezTo>
                <a:cubicBezTo>
                  <a:pt x="15082" y="1241482"/>
                  <a:pt x="15770" y="1244685"/>
                  <a:pt x="16669" y="1247832"/>
                </a:cubicBezTo>
                <a:cubicBezTo>
                  <a:pt x="17359" y="1250246"/>
                  <a:pt x="18390" y="1252554"/>
                  <a:pt x="19050" y="1254976"/>
                </a:cubicBezTo>
                <a:cubicBezTo>
                  <a:pt x="19782" y="1257659"/>
                  <a:pt x="25769" y="1284103"/>
                  <a:pt x="28575" y="1288313"/>
                </a:cubicBezTo>
                <a:cubicBezTo>
                  <a:pt x="31750" y="1293076"/>
                  <a:pt x="36289" y="1297171"/>
                  <a:pt x="38100" y="1302601"/>
                </a:cubicBezTo>
                <a:cubicBezTo>
                  <a:pt x="41547" y="1312939"/>
                  <a:pt x="38707" y="1307970"/>
                  <a:pt x="47625" y="1316888"/>
                </a:cubicBezTo>
                <a:cubicBezTo>
                  <a:pt x="50012" y="1324046"/>
                  <a:pt x="49641" y="1325023"/>
                  <a:pt x="54769" y="1331176"/>
                </a:cubicBezTo>
                <a:cubicBezTo>
                  <a:pt x="56925" y="1333763"/>
                  <a:pt x="59757" y="1335733"/>
                  <a:pt x="61913" y="1338320"/>
                </a:cubicBezTo>
                <a:cubicBezTo>
                  <a:pt x="63745" y="1340518"/>
                  <a:pt x="64918" y="1343204"/>
                  <a:pt x="66675" y="1345463"/>
                </a:cubicBezTo>
                <a:cubicBezTo>
                  <a:pt x="70481" y="1350357"/>
                  <a:pt x="74393" y="1355181"/>
                  <a:pt x="78582" y="1359751"/>
                </a:cubicBezTo>
                <a:cubicBezTo>
                  <a:pt x="108546" y="1392439"/>
                  <a:pt x="81463" y="1363342"/>
                  <a:pt x="100013" y="1378801"/>
                </a:cubicBezTo>
                <a:cubicBezTo>
                  <a:pt x="102600" y="1380957"/>
                  <a:pt x="104570" y="1383789"/>
                  <a:pt x="107157" y="1385945"/>
                </a:cubicBezTo>
                <a:cubicBezTo>
                  <a:pt x="113312" y="1391074"/>
                  <a:pt x="114284" y="1390702"/>
                  <a:pt x="121444" y="1393088"/>
                </a:cubicBezTo>
                <a:cubicBezTo>
                  <a:pt x="123825" y="1394676"/>
                  <a:pt x="126564" y="1395827"/>
                  <a:pt x="128588" y="1397851"/>
                </a:cubicBezTo>
                <a:cubicBezTo>
                  <a:pt x="130612" y="1399875"/>
                  <a:pt x="131115" y="1403207"/>
                  <a:pt x="133350" y="1404995"/>
                </a:cubicBezTo>
                <a:cubicBezTo>
                  <a:pt x="135310" y="1406563"/>
                  <a:pt x="138249" y="1406254"/>
                  <a:pt x="140494" y="1407376"/>
                </a:cubicBezTo>
                <a:cubicBezTo>
                  <a:pt x="143054" y="1408656"/>
                  <a:pt x="145257" y="1410551"/>
                  <a:pt x="147638" y="1412138"/>
                </a:cubicBezTo>
                <a:cubicBezTo>
                  <a:pt x="158288" y="1428115"/>
                  <a:pt x="145742" y="1412462"/>
                  <a:pt x="159544" y="1421663"/>
                </a:cubicBezTo>
                <a:cubicBezTo>
                  <a:pt x="162346" y="1423531"/>
                  <a:pt x="164030" y="1426739"/>
                  <a:pt x="166688" y="1428807"/>
                </a:cubicBezTo>
                <a:cubicBezTo>
                  <a:pt x="171206" y="1432321"/>
                  <a:pt x="176213" y="1435157"/>
                  <a:pt x="180975" y="1438332"/>
                </a:cubicBezTo>
                <a:cubicBezTo>
                  <a:pt x="183356" y="1439920"/>
                  <a:pt x="186095" y="1441071"/>
                  <a:pt x="188119" y="1443095"/>
                </a:cubicBezTo>
                <a:cubicBezTo>
                  <a:pt x="190500" y="1445476"/>
                  <a:pt x="192605" y="1448171"/>
                  <a:pt x="195263" y="1450238"/>
                </a:cubicBezTo>
                <a:cubicBezTo>
                  <a:pt x="199781" y="1453752"/>
                  <a:pt x="204788" y="1456588"/>
                  <a:pt x="209550" y="1459763"/>
                </a:cubicBezTo>
                <a:lnTo>
                  <a:pt x="216694" y="1464526"/>
                </a:lnTo>
                <a:lnTo>
                  <a:pt x="238125" y="1478813"/>
                </a:lnTo>
                <a:lnTo>
                  <a:pt x="252413" y="1488338"/>
                </a:lnTo>
                <a:cubicBezTo>
                  <a:pt x="266323" y="1492976"/>
                  <a:pt x="252850" y="1487788"/>
                  <a:pt x="266700" y="1495482"/>
                </a:cubicBezTo>
                <a:cubicBezTo>
                  <a:pt x="275266" y="1500241"/>
                  <a:pt x="279692" y="1502596"/>
                  <a:pt x="288132" y="1505007"/>
                </a:cubicBezTo>
                <a:cubicBezTo>
                  <a:pt x="291701" y="1506027"/>
                  <a:pt x="300987" y="1507863"/>
                  <a:pt x="304800" y="1509770"/>
                </a:cubicBezTo>
                <a:cubicBezTo>
                  <a:pt x="307360" y="1511050"/>
                  <a:pt x="309313" y="1513405"/>
                  <a:pt x="311944" y="1514532"/>
                </a:cubicBezTo>
                <a:cubicBezTo>
                  <a:pt x="314952" y="1515821"/>
                  <a:pt x="318334" y="1515973"/>
                  <a:pt x="321469" y="1516913"/>
                </a:cubicBezTo>
                <a:cubicBezTo>
                  <a:pt x="326278" y="1518356"/>
                  <a:pt x="335757" y="1521676"/>
                  <a:pt x="335757" y="1521676"/>
                </a:cubicBezTo>
                <a:cubicBezTo>
                  <a:pt x="338138" y="1523263"/>
                  <a:pt x="340285" y="1525276"/>
                  <a:pt x="342900" y="1526438"/>
                </a:cubicBezTo>
                <a:cubicBezTo>
                  <a:pt x="347488" y="1528477"/>
                  <a:pt x="353011" y="1528416"/>
                  <a:pt x="357188" y="1531201"/>
                </a:cubicBezTo>
                <a:cubicBezTo>
                  <a:pt x="359569" y="1532788"/>
                  <a:pt x="361717" y="1534801"/>
                  <a:pt x="364332" y="1535963"/>
                </a:cubicBezTo>
                <a:cubicBezTo>
                  <a:pt x="368919" y="1538002"/>
                  <a:pt x="373857" y="1539138"/>
                  <a:pt x="378619" y="1540726"/>
                </a:cubicBezTo>
                <a:cubicBezTo>
                  <a:pt x="381000" y="1541520"/>
                  <a:pt x="383328" y="1542498"/>
                  <a:pt x="385763" y="1543107"/>
                </a:cubicBezTo>
                <a:cubicBezTo>
                  <a:pt x="388821" y="1543871"/>
                  <a:pt x="399012" y="1546160"/>
                  <a:pt x="402432" y="1547870"/>
                </a:cubicBezTo>
                <a:cubicBezTo>
                  <a:pt x="404991" y="1549150"/>
                  <a:pt x="406960" y="1551470"/>
                  <a:pt x="409575" y="1552632"/>
                </a:cubicBezTo>
                <a:cubicBezTo>
                  <a:pt x="414163" y="1554671"/>
                  <a:pt x="419100" y="1555807"/>
                  <a:pt x="423863" y="1557395"/>
                </a:cubicBezTo>
                <a:lnTo>
                  <a:pt x="431007" y="1559776"/>
                </a:lnTo>
                <a:lnTo>
                  <a:pt x="438150" y="1562157"/>
                </a:lnTo>
                <a:cubicBezTo>
                  <a:pt x="449471" y="1569705"/>
                  <a:pt x="442578" y="1566015"/>
                  <a:pt x="459582" y="1571682"/>
                </a:cubicBezTo>
                <a:lnTo>
                  <a:pt x="466725" y="1574063"/>
                </a:lnTo>
                <a:cubicBezTo>
                  <a:pt x="469106" y="1575651"/>
                  <a:pt x="471309" y="1577546"/>
                  <a:pt x="473869" y="1578826"/>
                </a:cubicBezTo>
                <a:cubicBezTo>
                  <a:pt x="476114" y="1579949"/>
                  <a:pt x="478599" y="1580517"/>
                  <a:pt x="481013" y="1581207"/>
                </a:cubicBezTo>
                <a:cubicBezTo>
                  <a:pt x="493249" y="1584703"/>
                  <a:pt x="494129" y="1584037"/>
                  <a:pt x="509588" y="1585970"/>
                </a:cubicBezTo>
                <a:cubicBezTo>
                  <a:pt x="569119" y="1585176"/>
                  <a:pt x="628686" y="1585792"/>
                  <a:pt x="688182" y="1583588"/>
                </a:cubicBezTo>
                <a:cubicBezTo>
                  <a:pt x="693198" y="1583402"/>
                  <a:pt x="697707" y="1580413"/>
                  <a:pt x="702469" y="1578826"/>
                </a:cubicBezTo>
                <a:lnTo>
                  <a:pt x="723900" y="1571682"/>
                </a:lnTo>
                <a:cubicBezTo>
                  <a:pt x="726281" y="1570888"/>
                  <a:pt x="728568" y="1569714"/>
                  <a:pt x="731044" y="1569301"/>
                </a:cubicBezTo>
                <a:cubicBezTo>
                  <a:pt x="790734" y="1559352"/>
                  <a:pt x="740800" y="1568455"/>
                  <a:pt x="769144" y="1562157"/>
                </a:cubicBezTo>
                <a:cubicBezTo>
                  <a:pt x="773095" y="1561279"/>
                  <a:pt x="777145" y="1560841"/>
                  <a:pt x="781050" y="1559776"/>
                </a:cubicBezTo>
                <a:cubicBezTo>
                  <a:pt x="788315" y="1557795"/>
                  <a:pt x="795338" y="1555013"/>
                  <a:pt x="802482" y="1552632"/>
                </a:cubicBezTo>
                <a:cubicBezTo>
                  <a:pt x="804863" y="1551838"/>
                  <a:pt x="807190" y="1550860"/>
                  <a:pt x="809625" y="1550251"/>
                </a:cubicBezTo>
                <a:cubicBezTo>
                  <a:pt x="817141" y="1548372"/>
                  <a:pt x="819454" y="1548053"/>
                  <a:pt x="826294" y="1545488"/>
                </a:cubicBezTo>
                <a:cubicBezTo>
                  <a:pt x="830296" y="1543987"/>
                  <a:pt x="834145" y="1542078"/>
                  <a:pt x="838200" y="1540726"/>
                </a:cubicBezTo>
                <a:cubicBezTo>
                  <a:pt x="847276" y="1537701"/>
                  <a:pt x="846832" y="1539407"/>
                  <a:pt x="854869" y="1535963"/>
                </a:cubicBezTo>
                <a:cubicBezTo>
                  <a:pt x="858132" y="1534565"/>
                  <a:pt x="861070" y="1532447"/>
                  <a:pt x="864394" y="1531201"/>
                </a:cubicBezTo>
                <a:cubicBezTo>
                  <a:pt x="867458" y="1530052"/>
                  <a:pt x="870784" y="1529760"/>
                  <a:pt x="873919" y="1528820"/>
                </a:cubicBezTo>
                <a:cubicBezTo>
                  <a:pt x="881864" y="1526437"/>
                  <a:pt x="889496" y="1523049"/>
                  <a:pt x="897732" y="1521676"/>
                </a:cubicBezTo>
                <a:cubicBezTo>
                  <a:pt x="912179" y="1519268"/>
                  <a:pt x="917557" y="1519916"/>
                  <a:pt x="931069" y="1516913"/>
                </a:cubicBezTo>
                <a:cubicBezTo>
                  <a:pt x="984603" y="1505016"/>
                  <a:pt x="941468" y="1515035"/>
                  <a:pt x="971550" y="1505007"/>
                </a:cubicBezTo>
                <a:cubicBezTo>
                  <a:pt x="981270" y="1501767"/>
                  <a:pt x="986839" y="1502228"/>
                  <a:pt x="997744" y="1500245"/>
                </a:cubicBezTo>
                <a:cubicBezTo>
                  <a:pt x="1000964" y="1499659"/>
                  <a:pt x="1004041" y="1498401"/>
                  <a:pt x="1007269" y="1497863"/>
                </a:cubicBezTo>
                <a:cubicBezTo>
                  <a:pt x="1013581" y="1496811"/>
                  <a:pt x="1019969" y="1496276"/>
                  <a:pt x="1026319" y="1495482"/>
                </a:cubicBezTo>
                <a:cubicBezTo>
                  <a:pt x="1028700" y="1494688"/>
                  <a:pt x="1031013" y="1493645"/>
                  <a:pt x="1033463" y="1493101"/>
                </a:cubicBezTo>
                <a:cubicBezTo>
                  <a:pt x="1039401" y="1491782"/>
                  <a:pt x="1059113" y="1489096"/>
                  <a:pt x="1064419" y="1488338"/>
                </a:cubicBezTo>
                <a:cubicBezTo>
                  <a:pt x="1117030" y="1470804"/>
                  <a:pt x="1063766" y="1487761"/>
                  <a:pt x="1214438" y="1483576"/>
                </a:cubicBezTo>
                <a:cubicBezTo>
                  <a:pt x="1223992" y="1483311"/>
                  <a:pt x="1233488" y="1481989"/>
                  <a:pt x="1243013" y="1481195"/>
                </a:cubicBezTo>
                <a:cubicBezTo>
                  <a:pt x="1264866" y="1482561"/>
                  <a:pt x="1324928" y="1486092"/>
                  <a:pt x="1340644" y="1488338"/>
                </a:cubicBezTo>
                <a:cubicBezTo>
                  <a:pt x="1346200" y="1489132"/>
                  <a:pt x="1351791" y="1489716"/>
                  <a:pt x="1357313" y="1490720"/>
                </a:cubicBezTo>
                <a:cubicBezTo>
                  <a:pt x="1389102" y="1496500"/>
                  <a:pt x="1337675" y="1489275"/>
                  <a:pt x="1381125" y="1495482"/>
                </a:cubicBezTo>
                <a:cubicBezTo>
                  <a:pt x="1409746" y="1499570"/>
                  <a:pt x="1393667" y="1496552"/>
                  <a:pt x="1428750" y="1500245"/>
                </a:cubicBezTo>
                <a:cubicBezTo>
                  <a:pt x="1434332" y="1500833"/>
                  <a:pt x="1439841" y="1502006"/>
                  <a:pt x="1445419" y="1502626"/>
                </a:cubicBezTo>
                <a:cubicBezTo>
                  <a:pt x="1454133" y="1503594"/>
                  <a:pt x="1462885" y="1504176"/>
                  <a:pt x="1471613" y="1505007"/>
                </a:cubicBezTo>
                <a:lnTo>
                  <a:pt x="1495425" y="1507388"/>
                </a:lnTo>
                <a:cubicBezTo>
                  <a:pt x="1520825" y="1506594"/>
                  <a:pt x="1546248" y="1506342"/>
                  <a:pt x="1571625" y="1505007"/>
                </a:cubicBezTo>
                <a:cubicBezTo>
                  <a:pt x="1578282" y="1504657"/>
                  <a:pt x="1603705" y="1498773"/>
                  <a:pt x="1607344" y="1497863"/>
                </a:cubicBezTo>
                <a:cubicBezTo>
                  <a:pt x="1609779" y="1497254"/>
                  <a:pt x="1612038" y="1496026"/>
                  <a:pt x="1614488" y="1495482"/>
                </a:cubicBezTo>
                <a:cubicBezTo>
                  <a:pt x="1619201" y="1494435"/>
                  <a:pt x="1624013" y="1493895"/>
                  <a:pt x="1628775" y="1493101"/>
                </a:cubicBezTo>
                <a:cubicBezTo>
                  <a:pt x="1649796" y="1479086"/>
                  <a:pt x="1616190" y="1500586"/>
                  <a:pt x="1650207" y="1483576"/>
                </a:cubicBezTo>
                <a:cubicBezTo>
                  <a:pt x="1680856" y="1468250"/>
                  <a:pt x="1632841" y="1491698"/>
                  <a:pt x="1674019" y="1474051"/>
                </a:cubicBezTo>
                <a:cubicBezTo>
                  <a:pt x="1680545" y="1471254"/>
                  <a:pt x="1686719" y="1467701"/>
                  <a:pt x="1693069" y="1464526"/>
                </a:cubicBezTo>
                <a:cubicBezTo>
                  <a:pt x="1696244" y="1462938"/>
                  <a:pt x="1699226" y="1460885"/>
                  <a:pt x="1702594" y="1459763"/>
                </a:cubicBezTo>
                <a:lnTo>
                  <a:pt x="1709738" y="1457382"/>
                </a:lnTo>
                <a:cubicBezTo>
                  <a:pt x="1716088" y="1452620"/>
                  <a:pt x="1723175" y="1448708"/>
                  <a:pt x="1728788" y="1443095"/>
                </a:cubicBezTo>
                <a:cubicBezTo>
                  <a:pt x="1734646" y="1437237"/>
                  <a:pt x="1738204" y="1432434"/>
                  <a:pt x="1745457" y="1428807"/>
                </a:cubicBezTo>
                <a:cubicBezTo>
                  <a:pt x="1747702" y="1427685"/>
                  <a:pt x="1750219" y="1427220"/>
                  <a:pt x="1752600" y="1426426"/>
                </a:cubicBezTo>
                <a:cubicBezTo>
                  <a:pt x="1757363" y="1420870"/>
                  <a:pt x="1761992" y="1415197"/>
                  <a:pt x="1766888" y="1409757"/>
                </a:cubicBezTo>
                <a:cubicBezTo>
                  <a:pt x="1769141" y="1407254"/>
                  <a:pt x="1772164" y="1405415"/>
                  <a:pt x="1774032" y="1402613"/>
                </a:cubicBezTo>
                <a:cubicBezTo>
                  <a:pt x="1787817" y="1381936"/>
                  <a:pt x="1760765" y="1411118"/>
                  <a:pt x="1783557" y="1388326"/>
                </a:cubicBezTo>
                <a:cubicBezTo>
                  <a:pt x="1784575" y="1383237"/>
                  <a:pt x="1788029" y="1366631"/>
                  <a:pt x="1788319" y="1362132"/>
                </a:cubicBezTo>
                <a:cubicBezTo>
                  <a:pt x="1789597" y="1342314"/>
                  <a:pt x="1789333" y="1322413"/>
                  <a:pt x="1790700" y="1302601"/>
                </a:cubicBezTo>
                <a:cubicBezTo>
                  <a:pt x="1791323" y="1293565"/>
                  <a:pt x="1796582" y="1286804"/>
                  <a:pt x="1800225" y="1278788"/>
                </a:cubicBezTo>
                <a:cubicBezTo>
                  <a:pt x="1801994" y="1274897"/>
                  <a:pt x="1803527" y="1270899"/>
                  <a:pt x="1804988" y="1266882"/>
                </a:cubicBezTo>
                <a:cubicBezTo>
                  <a:pt x="1812201" y="1247046"/>
                  <a:pt x="1810083" y="1250599"/>
                  <a:pt x="1814513" y="1224020"/>
                </a:cubicBezTo>
                <a:lnTo>
                  <a:pt x="1814513" y="1224020"/>
                </a:lnTo>
                <a:cubicBezTo>
                  <a:pt x="1818016" y="1213508"/>
                  <a:pt x="1815771" y="1219121"/>
                  <a:pt x="1821657" y="1207351"/>
                </a:cubicBezTo>
                <a:cubicBezTo>
                  <a:pt x="1830633" y="1171442"/>
                  <a:pt x="1816355" y="1225635"/>
                  <a:pt x="1828800" y="1188301"/>
                </a:cubicBezTo>
                <a:cubicBezTo>
                  <a:pt x="1830080" y="1184461"/>
                  <a:pt x="1830200" y="1180321"/>
                  <a:pt x="1831182" y="1176395"/>
                </a:cubicBezTo>
                <a:cubicBezTo>
                  <a:pt x="1831791" y="1173960"/>
                  <a:pt x="1832842" y="1171655"/>
                  <a:pt x="1833563" y="1169251"/>
                </a:cubicBezTo>
                <a:cubicBezTo>
                  <a:pt x="1835545" y="1162644"/>
                  <a:pt x="1839007" y="1150707"/>
                  <a:pt x="1840707" y="1143057"/>
                </a:cubicBezTo>
                <a:cubicBezTo>
                  <a:pt x="1843645" y="1129835"/>
                  <a:pt x="1842887" y="1131064"/>
                  <a:pt x="1845469" y="1116863"/>
                </a:cubicBezTo>
                <a:cubicBezTo>
                  <a:pt x="1846193" y="1112881"/>
                  <a:pt x="1846503" y="1108773"/>
                  <a:pt x="1847850" y="1104957"/>
                </a:cubicBezTo>
                <a:cubicBezTo>
                  <a:pt x="1856921" y="1079257"/>
                  <a:pt x="1865440" y="1066629"/>
                  <a:pt x="1876425" y="1040663"/>
                </a:cubicBezTo>
                <a:cubicBezTo>
                  <a:pt x="1880045" y="1032107"/>
                  <a:pt x="1883012" y="1023284"/>
                  <a:pt x="1885950" y="1014470"/>
                </a:cubicBezTo>
                <a:cubicBezTo>
                  <a:pt x="1891554" y="997657"/>
                  <a:pt x="1895516" y="983368"/>
                  <a:pt x="1900238" y="966845"/>
                </a:cubicBezTo>
                <a:cubicBezTo>
                  <a:pt x="1909895" y="899240"/>
                  <a:pt x="1912200" y="828990"/>
                  <a:pt x="1897857" y="762057"/>
                </a:cubicBezTo>
                <a:cubicBezTo>
                  <a:pt x="1896324" y="754901"/>
                  <a:pt x="1894627" y="747782"/>
                  <a:pt x="1893094" y="740626"/>
                </a:cubicBezTo>
                <a:cubicBezTo>
                  <a:pt x="1891962" y="735343"/>
                  <a:pt x="1890166" y="724696"/>
                  <a:pt x="1888332" y="719195"/>
                </a:cubicBezTo>
                <a:cubicBezTo>
                  <a:pt x="1886980" y="715140"/>
                  <a:pt x="1885157" y="711257"/>
                  <a:pt x="1883569" y="707288"/>
                </a:cubicBezTo>
                <a:cubicBezTo>
                  <a:pt x="1878579" y="682335"/>
                  <a:pt x="1884483" y="709298"/>
                  <a:pt x="1876425" y="681095"/>
                </a:cubicBezTo>
                <a:cubicBezTo>
                  <a:pt x="1865673" y="643465"/>
                  <a:pt x="1875796" y="674446"/>
                  <a:pt x="1869282" y="654901"/>
                </a:cubicBezTo>
                <a:cubicBezTo>
                  <a:pt x="1870076" y="636645"/>
                  <a:pt x="1870448" y="618365"/>
                  <a:pt x="1871663" y="600132"/>
                </a:cubicBezTo>
                <a:cubicBezTo>
                  <a:pt x="1872036" y="594532"/>
                  <a:pt x="1874044" y="589076"/>
                  <a:pt x="1874044" y="583463"/>
                </a:cubicBezTo>
                <a:cubicBezTo>
                  <a:pt x="1874044" y="559637"/>
                  <a:pt x="1873642" y="535769"/>
                  <a:pt x="1871663" y="512026"/>
                </a:cubicBezTo>
                <a:cubicBezTo>
                  <a:pt x="1871246" y="507023"/>
                  <a:pt x="1868117" y="502608"/>
                  <a:pt x="1866900" y="497738"/>
                </a:cubicBezTo>
                <a:cubicBezTo>
                  <a:pt x="1865313" y="491388"/>
                  <a:pt x="1865065" y="484542"/>
                  <a:pt x="1862138" y="478688"/>
                </a:cubicBezTo>
                <a:cubicBezTo>
                  <a:pt x="1851414" y="457242"/>
                  <a:pt x="1864215" y="483674"/>
                  <a:pt x="1850232" y="450113"/>
                </a:cubicBezTo>
                <a:cubicBezTo>
                  <a:pt x="1848867" y="446836"/>
                  <a:pt x="1846867" y="443851"/>
                  <a:pt x="1845469" y="440588"/>
                </a:cubicBezTo>
                <a:cubicBezTo>
                  <a:pt x="1845447" y="440537"/>
                  <a:pt x="1833574" y="410849"/>
                  <a:pt x="1831182" y="404870"/>
                </a:cubicBezTo>
                <a:cubicBezTo>
                  <a:pt x="1825357" y="390307"/>
                  <a:pt x="1828790" y="396519"/>
                  <a:pt x="1821657" y="385820"/>
                </a:cubicBezTo>
                <a:cubicBezTo>
                  <a:pt x="1817323" y="368490"/>
                  <a:pt x="1821685" y="384111"/>
                  <a:pt x="1814513" y="364388"/>
                </a:cubicBezTo>
                <a:cubicBezTo>
                  <a:pt x="1812797" y="359670"/>
                  <a:pt x="1811513" y="354801"/>
                  <a:pt x="1809750" y="350101"/>
                </a:cubicBezTo>
                <a:cubicBezTo>
                  <a:pt x="1806748" y="342096"/>
                  <a:pt x="1802298" y="334582"/>
                  <a:pt x="1800225" y="326288"/>
                </a:cubicBezTo>
                <a:cubicBezTo>
                  <a:pt x="1798246" y="318373"/>
                  <a:pt x="1796394" y="309929"/>
                  <a:pt x="1793082" y="302476"/>
                </a:cubicBezTo>
                <a:cubicBezTo>
                  <a:pt x="1791920" y="299861"/>
                  <a:pt x="1789792" y="297786"/>
                  <a:pt x="1788319" y="295332"/>
                </a:cubicBezTo>
                <a:cubicBezTo>
                  <a:pt x="1785026" y="289845"/>
                  <a:pt x="1781969" y="284219"/>
                  <a:pt x="1778794" y="278663"/>
                </a:cubicBezTo>
                <a:cubicBezTo>
                  <a:pt x="1778000" y="275488"/>
                  <a:pt x="1777702" y="272146"/>
                  <a:pt x="1776413" y="269138"/>
                </a:cubicBezTo>
                <a:cubicBezTo>
                  <a:pt x="1775286" y="266508"/>
                  <a:pt x="1773070" y="264480"/>
                  <a:pt x="1771650" y="261995"/>
                </a:cubicBezTo>
                <a:cubicBezTo>
                  <a:pt x="1769889" y="258913"/>
                  <a:pt x="1768649" y="255552"/>
                  <a:pt x="1766888" y="252470"/>
                </a:cubicBezTo>
                <a:cubicBezTo>
                  <a:pt x="1765468" y="249985"/>
                  <a:pt x="1763545" y="247811"/>
                  <a:pt x="1762125" y="245326"/>
                </a:cubicBezTo>
                <a:cubicBezTo>
                  <a:pt x="1760364" y="242244"/>
                  <a:pt x="1759189" y="238845"/>
                  <a:pt x="1757363" y="235801"/>
                </a:cubicBezTo>
                <a:cubicBezTo>
                  <a:pt x="1754418" y="230893"/>
                  <a:pt x="1749648" y="226943"/>
                  <a:pt x="1747838" y="221513"/>
                </a:cubicBezTo>
                <a:cubicBezTo>
                  <a:pt x="1742566" y="205696"/>
                  <a:pt x="1747452" y="218266"/>
                  <a:pt x="1731169" y="192938"/>
                </a:cubicBezTo>
                <a:cubicBezTo>
                  <a:pt x="1728666" y="189045"/>
                  <a:pt x="1726802" y="184735"/>
                  <a:pt x="1724025" y="181032"/>
                </a:cubicBezTo>
                <a:cubicBezTo>
                  <a:pt x="1722005" y="178338"/>
                  <a:pt x="1719038" y="176475"/>
                  <a:pt x="1716882" y="173888"/>
                </a:cubicBezTo>
                <a:cubicBezTo>
                  <a:pt x="1715050" y="171690"/>
                  <a:pt x="1713707" y="169126"/>
                  <a:pt x="1712119" y="166745"/>
                </a:cubicBezTo>
                <a:cubicBezTo>
                  <a:pt x="1707572" y="153101"/>
                  <a:pt x="1713187" y="165431"/>
                  <a:pt x="1700213" y="152457"/>
                </a:cubicBezTo>
                <a:cubicBezTo>
                  <a:pt x="1675040" y="127284"/>
                  <a:pt x="1713224" y="159378"/>
                  <a:pt x="1683544" y="133407"/>
                </a:cubicBezTo>
                <a:cubicBezTo>
                  <a:pt x="1675773" y="126607"/>
                  <a:pt x="1674406" y="126978"/>
                  <a:pt x="1666875" y="121501"/>
                </a:cubicBezTo>
                <a:cubicBezTo>
                  <a:pt x="1660456" y="116832"/>
                  <a:pt x="1654681" y="111212"/>
                  <a:pt x="1647825" y="107213"/>
                </a:cubicBezTo>
                <a:cubicBezTo>
                  <a:pt x="1638300" y="101657"/>
                  <a:pt x="1629113" y="95477"/>
                  <a:pt x="1619250" y="90545"/>
                </a:cubicBezTo>
                <a:cubicBezTo>
                  <a:pt x="1616075" y="88957"/>
                  <a:pt x="1612769" y="87608"/>
                  <a:pt x="1609725" y="85782"/>
                </a:cubicBezTo>
                <a:cubicBezTo>
                  <a:pt x="1604817" y="82837"/>
                  <a:pt x="1600441" y="79037"/>
                  <a:pt x="1595438" y="76257"/>
                </a:cubicBezTo>
                <a:cubicBezTo>
                  <a:pt x="1593244" y="75038"/>
                  <a:pt x="1590539" y="74999"/>
                  <a:pt x="1588294" y="73876"/>
                </a:cubicBezTo>
                <a:cubicBezTo>
                  <a:pt x="1584154" y="71806"/>
                  <a:pt x="1580576" y="68703"/>
                  <a:pt x="1576388" y="66732"/>
                </a:cubicBezTo>
                <a:cubicBezTo>
                  <a:pt x="1567051" y="62338"/>
                  <a:pt x="1557495" y="58393"/>
                  <a:pt x="1547813" y="54826"/>
                </a:cubicBezTo>
                <a:cubicBezTo>
                  <a:pt x="1532808" y="49298"/>
                  <a:pt x="1530988" y="51357"/>
                  <a:pt x="1516857" y="45301"/>
                </a:cubicBezTo>
                <a:cubicBezTo>
                  <a:pt x="1503627" y="39631"/>
                  <a:pt x="1500662" y="35046"/>
                  <a:pt x="1488282" y="33395"/>
                </a:cubicBezTo>
                <a:cubicBezTo>
                  <a:pt x="1472679" y="31314"/>
                  <a:pt x="1437074" y="29450"/>
                  <a:pt x="1423988" y="28632"/>
                </a:cubicBezTo>
                <a:cubicBezTo>
                  <a:pt x="1420019" y="27838"/>
                  <a:pt x="1416033" y="27129"/>
                  <a:pt x="1412082" y="26251"/>
                </a:cubicBezTo>
                <a:cubicBezTo>
                  <a:pt x="1408887" y="25541"/>
                  <a:pt x="1405801" y="24303"/>
                  <a:pt x="1402557" y="23870"/>
                </a:cubicBezTo>
                <a:cubicBezTo>
                  <a:pt x="1393867" y="22711"/>
                  <a:pt x="1385087" y="22360"/>
                  <a:pt x="1376363" y="21488"/>
                </a:cubicBezTo>
                <a:cubicBezTo>
                  <a:pt x="1369211" y="20773"/>
                  <a:pt x="1362076" y="19901"/>
                  <a:pt x="1354932" y="19107"/>
                </a:cubicBezTo>
                <a:cubicBezTo>
                  <a:pt x="1322657" y="8350"/>
                  <a:pt x="1342284" y="13019"/>
                  <a:pt x="1281113" y="16726"/>
                </a:cubicBezTo>
                <a:cubicBezTo>
                  <a:pt x="1265994" y="17642"/>
                  <a:pt x="1263312" y="19096"/>
                  <a:pt x="1250157" y="21488"/>
                </a:cubicBezTo>
                <a:cubicBezTo>
                  <a:pt x="1242385" y="22901"/>
                  <a:pt x="1231796" y="24293"/>
                  <a:pt x="1223963" y="26251"/>
                </a:cubicBezTo>
                <a:cubicBezTo>
                  <a:pt x="1221528" y="26860"/>
                  <a:pt x="1219241" y="27972"/>
                  <a:pt x="1216819" y="28632"/>
                </a:cubicBezTo>
                <a:cubicBezTo>
                  <a:pt x="1210504" y="30354"/>
                  <a:pt x="1204147" y="31923"/>
                  <a:pt x="1197769" y="33395"/>
                </a:cubicBezTo>
                <a:cubicBezTo>
                  <a:pt x="1193825" y="34305"/>
                  <a:pt x="1189789" y="34794"/>
                  <a:pt x="1185863" y="35776"/>
                </a:cubicBezTo>
                <a:cubicBezTo>
                  <a:pt x="1183428" y="36385"/>
                  <a:pt x="1181154" y="37548"/>
                  <a:pt x="1178719" y="38157"/>
                </a:cubicBezTo>
                <a:cubicBezTo>
                  <a:pt x="1174793" y="39139"/>
                  <a:pt x="1170739" y="39556"/>
                  <a:pt x="1166813" y="40538"/>
                </a:cubicBezTo>
                <a:cubicBezTo>
                  <a:pt x="1149875" y="44773"/>
                  <a:pt x="1171772" y="41135"/>
                  <a:pt x="1147763" y="47682"/>
                </a:cubicBezTo>
                <a:cubicBezTo>
                  <a:pt x="1143105" y="48952"/>
                  <a:pt x="1138238" y="49269"/>
                  <a:pt x="1133475" y="50063"/>
                </a:cubicBezTo>
                <a:cubicBezTo>
                  <a:pt x="1131094" y="51651"/>
                  <a:pt x="1129012" y="53821"/>
                  <a:pt x="1126332" y="54826"/>
                </a:cubicBezTo>
                <a:cubicBezTo>
                  <a:pt x="1122542" y="56247"/>
                  <a:pt x="1118376" y="56329"/>
                  <a:pt x="1114425" y="57207"/>
                </a:cubicBezTo>
                <a:cubicBezTo>
                  <a:pt x="1111230" y="57917"/>
                  <a:pt x="1108035" y="58648"/>
                  <a:pt x="1104900" y="59588"/>
                </a:cubicBezTo>
                <a:cubicBezTo>
                  <a:pt x="1100092" y="61031"/>
                  <a:pt x="1095103" y="62106"/>
                  <a:pt x="1090613" y="64351"/>
                </a:cubicBezTo>
                <a:cubicBezTo>
                  <a:pt x="1081460" y="68927"/>
                  <a:pt x="1080017" y="70692"/>
                  <a:pt x="1069182" y="71495"/>
                </a:cubicBezTo>
                <a:cubicBezTo>
                  <a:pt x="1051749" y="72786"/>
                  <a:pt x="1034257" y="73082"/>
                  <a:pt x="1016794" y="73876"/>
                </a:cubicBezTo>
                <a:cubicBezTo>
                  <a:pt x="951237" y="73123"/>
                  <a:pt x="849536" y="79733"/>
                  <a:pt x="771525" y="66732"/>
                </a:cubicBezTo>
                <a:cubicBezTo>
                  <a:pt x="734360" y="60538"/>
                  <a:pt x="782440" y="69104"/>
                  <a:pt x="740569" y="59588"/>
                </a:cubicBezTo>
                <a:cubicBezTo>
                  <a:pt x="728729" y="56897"/>
                  <a:pt x="716756" y="54826"/>
                  <a:pt x="704850" y="52445"/>
                </a:cubicBezTo>
                <a:cubicBezTo>
                  <a:pt x="700881" y="51651"/>
                  <a:pt x="696895" y="50941"/>
                  <a:pt x="692944" y="50063"/>
                </a:cubicBezTo>
                <a:cubicBezTo>
                  <a:pt x="685800" y="48476"/>
                  <a:pt x="678709" y="46633"/>
                  <a:pt x="671513" y="45301"/>
                </a:cubicBezTo>
                <a:cubicBezTo>
                  <a:pt x="657270" y="42664"/>
                  <a:pt x="642901" y="40748"/>
                  <a:pt x="628650" y="38157"/>
                </a:cubicBezTo>
                <a:cubicBezTo>
                  <a:pt x="616091" y="35874"/>
                  <a:pt x="620710" y="35510"/>
                  <a:pt x="607219" y="31013"/>
                </a:cubicBezTo>
                <a:cubicBezTo>
                  <a:pt x="604114" y="29978"/>
                  <a:pt x="600841" y="29531"/>
                  <a:pt x="597694" y="28632"/>
                </a:cubicBezTo>
                <a:cubicBezTo>
                  <a:pt x="595280" y="27942"/>
                  <a:pt x="592996" y="26815"/>
                  <a:pt x="590550" y="26251"/>
                </a:cubicBezTo>
                <a:cubicBezTo>
                  <a:pt x="582663" y="24431"/>
                  <a:pt x="574417" y="24047"/>
                  <a:pt x="566738" y="21488"/>
                </a:cubicBezTo>
                <a:cubicBezTo>
                  <a:pt x="564357" y="20694"/>
                  <a:pt x="562075" y="19489"/>
                  <a:pt x="559594" y="19107"/>
                </a:cubicBezTo>
                <a:cubicBezTo>
                  <a:pt x="551710" y="17894"/>
                  <a:pt x="543719" y="17520"/>
                  <a:pt x="535782" y="16726"/>
                </a:cubicBezTo>
                <a:cubicBezTo>
                  <a:pt x="514273" y="8122"/>
                  <a:pt x="529530" y="13241"/>
                  <a:pt x="495300" y="7201"/>
                </a:cubicBezTo>
                <a:cubicBezTo>
                  <a:pt x="491314" y="6498"/>
                  <a:pt x="487376" y="5544"/>
                  <a:pt x="483394" y="4820"/>
                </a:cubicBezTo>
                <a:cubicBezTo>
                  <a:pt x="478644" y="3956"/>
                  <a:pt x="473857" y="3302"/>
                  <a:pt x="469107" y="2438"/>
                </a:cubicBezTo>
                <a:cubicBezTo>
                  <a:pt x="465125" y="1714"/>
                  <a:pt x="461244" y="233"/>
                  <a:pt x="457200" y="57"/>
                </a:cubicBezTo>
                <a:cubicBezTo>
                  <a:pt x="442926" y="-564"/>
                  <a:pt x="421482" y="4026"/>
                  <a:pt x="414338" y="4820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Speedster7t NOC: A New Design Paradigm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B0BF-4C2A-430B-B427-4B210A416506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758169" y="3169849"/>
            <a:ext cx="490425" cy="566957"/>
            <a:chOff x="3732716" y="2067074"/>
            <a:chExt cx="234447" cy="623895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3732716" y="2067074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732716" y="222627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732716" y="2452164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732716" y="2146676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732716" y="2305880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732716" y="2531766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732716" y="261136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732716" y="2690969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1256590" y="3111426"/>
            <a:ext cx="458754" cy="6838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600"/>
              <a:t>GDDR6 Ctrl + PHy</a:t>
            </a:r>
            <a:endParaRPr lang="en-US" sz="600" dirty="0"/>
          </a:p>
        </p:txBody>
      </p:sp>
      <p:sp>
        <p:nvSpPr>
          <p:cNvPr id="23" name="Freeform 22"/>
          <p:cNvSpPr/>
          <p:nvPr/>
        </p:nvSpPr>
        <p:spPr>
          <a:xfrm>
            <a:off x="431621" y="3093487"/>
            <a:ext cx="337183" cy="719679"/>
          </a:xfrm>
          <a:custGeom>
            <a:avLst/>
            <a:gdLst>
              <a:gd name="connsiteX0" fmla="*/ 450702 w 451132"/>
              <a:gd name="connsiteY0" fmla="*/ 481445 h 962891"/>
              <a:gd name="connsiteX1" fmla="*/ 451132 w 451132"/>
              <a:gd name="connsiteY1" fmla="*/ 526092 h 962891"/>
              <a:gd name="connsiteX2" fmla="*/ 450702 w 451132"/>
              <a:gd name="connsiteY2" fmla="*/ 525981 h 962891"/>
              <a:gd name="connsiteX3" fmla="*/ 430 w 451132"/>
              <a:gd name="connsiteY3" fmla="*/ 481445 h 962891"/>
              <a:gd name="connsiteX4" fmla="*/ 430 w 451132"/>
              <a:gd name="connsiteY4" fmla="*/ 526094 h 962891"/>
              <a:gd name="connsiteX5" fmla="*/ 429 w 451132"/>
              <a:gd name="connsiteY5" fmla="*/ 526094 h 962891"/>
              <a:gd name="connsiteX6" fmla="*/ 430 w 451132"/>
              <a:gd name="connsiteY6" fmla="*/ 481445 h 962891"/>
              <a:gd name="connsiteX7" fmla="*/ 0 w 451132"/>
              <a:gd name="connsiteY7" fmla="*/ 436798 h 962891"/>
              <a:gd name="connsiteX8" fmla="*/ 430 w 451132"/>
              <a:gd name="connsiteY8" fmla="*/ 436909 h 962891"/>
              <a:gd name="connsiteX9" fmla="*/ 430 w 451132"/>
              <a:gd name="connsiteY9" fmla="*/ 481445 h 962891"/>
              <a:gd name="connsiteX10" fmla="*/ 0 w 451132"/>
              <a:gd name="connsiteY10" fmla="*/ 436798 h 962891"/>
              <a:gd name="connsiteX11" fmla="*/ 450703 w 451132"/>
              <a:gd name="connsiteY11" fmla="*/ 436796 h 962891"/>
              <a:gd name="connsiteX12" fmla="*/ 450702 w 451132"/>
              <a:gd name="connsiteY12" fmla="*/ 481445 h 962891"/>
              <a:gd name="connsiteX13" fmla="*/ 450702 w 451132"/>
              <a:gd name="connsiteY13" fmla="*/ 436796 h 962891"/>
              <a:gd name="connsiteX14" fmla="*/ 430 w 451132"/>
              <a:gd name="connsiteY14" fmla="*/ 0 h 962891"/>
              <a:gd name="connsiteX15" fmla="*/ 450702 w 451132"/>
              <a:gd name="connsiteY15" fmla="*/ 0 h 962891"/>
              <a:gd name="connsiteX16" fmla="*/ 450702 w 451132"/>
              <a:gd name="connsiteY16" fmla="*/ 436796 h 962891"/>
              <a:gd name="connsiteX17" fmla="*/ 428316 w 451132"/>
              <a:gd name="connsiteY17" fmla="*/ 442814 h 962891"/>
              <a:gd name="connsiteX18" fmla="*/ 411964 w 451132"/>
              <a:gd name="connsiteY18" fmla="*/ 459245 h 962891"/>
              <a:gd name="connsiteX19" fmla="*/ 412179 w 451132"/>
              <a:gd name="connsiteY19" fmla="*/ 504017 h 962891"/>
              <a:gd name="connsiteX20" fmla="*/ 428689 w 451132"/>
              <a:gd name="connsiteY20" fmla="*/ 520290 h 962891"/>
              <a:gd name="connsiteX21" fmla="*/ 450702 w 451132"/>
              <a:gd name="connsiteY21" fmla="*/ 525981 h 962891"/>
              <a:gd name="connsiteX22" fmla="*/ 450702 w 451132"/>
              <a:gd name="connsiteY22" fmla="*/ 962891 h 962891"/>
              <a:gd name="connsiteX23" fmla="*/ 430 w 451132"/>
              <a:gd name="connsiteY23" fmla="*/ 962891 h 962891"/>
              <a:gd name="connsiteX24" fmla="*/ 430 w 451132"/>
              <a:gd name="connsiteY24" fmla="*/ 526094 h 962891"/>
              <a:gd name="connsiteX25" fmla="*/ 22816 w 451132"/>
              <a:gd name="connsiteY25" fmla="*/ 520076 h 962891"/>
              <a:gd name="connsiteX26" fmla="*/ 39168 w 451132"/>
              <a:gd name="connsiteY26" fmla="*/ 503645 h 962891"/>
              <a:gd name="connsiteX27" fmla="*/ 38953 w 451132"/>
              <a:gd name="connsiteY27" fmla="*/ 458873 h 962891"/>
              <a:gd name="connsiteX28" fmla="*/ 22444 w 451132"/>
              <a:gd name="connsiteY28" fmla="*/ 442600 h 962891"/>
              <a:gd name="connsiteX29" fmla="*/ 430 w 451132"/>
              <a:gd name="connsiteY29" fmla="*/ 436909 h 962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51132" h="962891">
                <a:moveTo>
                  <a:pt x="450702" y="481445"/>
                </a:moveTo>
                <a:cubicBezTo>
                  <a:pt x="450845" y="496327"/>
                  <a:pt x="450989" y="511210"/>
                  <a:pt x="451132" y="526092"/>
                </a:cubicBezTo>
                <a:lnTo>
                  <a:pt x="450702" y="525981"/>
                </a:lnTo>
                <a:close/>
                <a:moveTo>
                  <a:pt x="430" y="481445"/>
                </a:moveTo>
                <a:lnTo>
                  <a:pt x="430" y="526094"/>
                </a:lnTo>
                <a:lnTo>
                  <a:pt x="429" y="526094"/>
                </a:lnTo>
                <a:cubicBezTo>
                  <a:pt x="429" y="511211"/>
                  <a:pt x="430" y="496328"/>
                  <a:pt x="430" y="481445"/>
                </a:cubicBezTo>
                <a:close/>
                <a:moveTo>
                  <a:pt x="0" y="436798"/>
                </a:moveTo>
                <a:lnTo>
                  <a:pt x="430" y="436909"/>
                </a:lnTo>
                <a:lnTo>
                  <a:pt x="430" y="481445"/>
                </a:lnTo>
                <a:cubicBezTo>
                  <a:pt x="287" y="466563"/>
                  <a:pt x="143" y="451680"/>
                  <a:pt x="0" y="436798"/>
                </a:cubicBezTo>
                <a:close/>
                <a:moveTo>
                  <a:pt x="450703" y="436796"/>
                </a:moveTo>
                <a:cubicBezTo>
                  <a:pt x="450703" y="451679"/>
                  <a:pt x="450702" y="466562"/>
                  <a:pt x="450702" y="481445"/>
                </a:cubicBezTo>
                <a:lnTo>
                  <a:pt x="450702" y="436796"/>
                </a:lnTo>
                <a:close/>
                <a:moveTo>
                  <a:pt x="430" y="0"/>
                </a:moveTo>
                <a:lnTo>
                  <a:pt x="450702" y="0"/>
                </a:lnTo>
                <a:lnTo>
                  <a:pt x="450702" y="436796"/>
                </a:lnTo>
                <a:lnTo>
                  <a:pt x="428316" y="442814"/>
                </a:lnTo>
                <a:cubicBezTo>
                  <a:pt x="421627" y="446691"/>
                  <a:pt x="415943" y="452303"/>
                  <a:pt x="411964" y="459245"/>
                </a:cubicBezTo>
                <a:cubicBezTo>
                  <a:pt x="404007" y="473129"/>
                  <a:pt x="404089" y="490210"/>
                  <a:pt x="412179" y="504017"/>
                </a:cubicBezTo>
                <a:cubicBezTo>
                  <a:pt x="416224" y="510921"/>
                  <a:pt x="421962" y="516478"/>
                  <a:pt x="428689" y="520290"/>
                </a:cubicBezTo>
                <a:lnTo>
                  <a:pt x="450702" y="525981"/>
                </a:lnTo>
                <a:lnTo>
                  <a:pt x="450702" y="962891"/>
                </a:lnTo>
                <a:lnTo>
                  <a:pt x="430" y="962891"/>
                </a:lnTo>
                <a:lnTo>
                  <a:pt x="430" y="526094"/>
                </a:lnTo>
                <a:lnTo>
                  <a:pt x="22816" y="520076"/>
                </a:lnTo>
                <a:cubicBezTo>
                  <a:pt x="29506" y="516199"/>
                  <a:pt x="35190" y="510587"/>
                  <a:pt x="39168" y="503645"/>
                </a:cubicBezTo>
                <a:cubicBezTo>
                  <a:pt x="47125" y="489761"/>
                  <a:pt x="47043" y="472680"/>
                  <a:pt x="38953" y="458873"/>
                </a:cubicBezTo>
                <a:cubicBezTo>
                  <a:pt x="34908" y="451970"/>
                  <a:pt x="29170" y="446412"/>
                  <a:pt x="22444" y="442600"/>
                </a:cubicBezTo>
                <a:lnTo>
                  <a:pt x="430" y="436909"/>
                </a:lnTo>
                <a:close/>
              </a:path>
            </a:pathLst>
          </a:custGeom>
          <a:ln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050" dirty="0"/>
              <a:t>GDDR6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715483" y="3274105"/>
            <a:ext cx="746388" cy="313637"/>
            <a:chOff x="2746879" y="2448978"/>
            <a:chExt cx="234447" cy="345135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2746879" y="244897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2746879" y="254758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746879" y="264619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2746879" y="2498283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2746879" y="2596893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746879" y="2695503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746879" y="274480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746879" y="2794113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758169" y="3914139"/>
            <a:ext cx="490425" cy="566957"/>
            <a:chOff x="3732716" y="2067074"/>
            <a:chExt cx="234447" cy="623895"/>
          </a:xfrm>
        </p:grpSpPr>
        <p:cxnSp>
          <p:nvCxnSpPr>
            <p:cNvPr id="75" name="Straight Connector 74"/>
            <p:cNvCxnSpPr/>
            <p:nvPr/>
          </p:nvCxnSpPr>
          <p:spPr>
            <a:xfrm>
              <a:off x="3732716" y="2067074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3732716" y="222627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3732716" y="2452164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3732716" y="2146676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3732716" y="2305880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3732716" y="2531766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3732716" y="261136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3732716" y="2690969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61"/>
          <p:cNvSpPr/>
          <p:nvPr/>
        </p:nvSpPr>
        <p:spPr>
          <a:xfrm>
            <a:off x="1256590" y="3855716"/>
            <a:ext cx="458754" cy="6838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600"/>
              <a:t>GDDR6 Ctrl + PHy</a:t>
            </a:r>
            <a:endParaRPr lang="en-US" sz="600" dirty="0"/>
          </a:p>
        </p:txBody>
      </p:sp>
      <p:sp>
        <p:nvSpPr>
          <p:cNvPr id="63" name="Freeform 62"/>
          <p:cNvSpPr/>
          <p:nvPr/>
        </p:nvSpPr>
        <p:spPr>
          <a:xfrm>
            <a:off x="431621" y="3837777"/>
            <a:ext cx="337183" cy="719679"/>
          </a:xfrm>
          <a:custGeom>
            <a:avLst/>
            <a:gdLst>
              <a:gd name="connsiteX0" fmla="*/ 450702 w 451132"/>
              <a:gd name="connsiteY0" fmla="*/ 481445 h 962891"/>
              <a:gd name="connsiteX1" fmla="*/ 451132 w 451132"/>
              <a:gd name="connsiteY1" fmla="*/ 526092 h 962891"/>
              <a:gd name="connsiteX2" fmla="*/ 450702 w 451132"/>
              <a:gd name="connsiteY2" fmla="*/ 525981 h 962891"/>
              <a:gd name="connsiteX3" fmla="*/ 430 w 451132"/>
              <a:gd name="connsiteY3" fmla="*/ 481445 h 962891"/>
              <a:gd name="connsiteX4" fmla="*/ 430 w 451132"/>
              <a:gd name="connsiteY4" fmla="*/ 526094 h 962891"/>
              <a:gd name="connsiteX5" fmla="*/ 429 w 451132"/>
              <a:gd name="connsiteY5" fmla="*/ 526094 h 962891"/>
              <a:gd name="connsiteX6" fmla="*/ 430 w 451132"/>
              <a:gd name="connsiteY6" fmla="*/ 481445 h 962891"/>
              <a:gd name="connsiteX7" fmla="*/ 0 w 451132"/>
              <a:gd name="connsiteY7" fmla="*/ 436798 h 962891"/>
              <a:gd name="connsiteX8" fmla="*/ 430 w 451132"/>
              <a:gd name="connsiteY8" fmla="*/ 436909 h 962891"/>
              <a:gd name="connsiteX9" fmla="*/ 430 w 451132"/>
              <a:gd name="connsiteY9" fmla="*/ 481445 h 962891"/>
              <a:gd name="connsiteX10" fmla="*/ 0 w 451132"/>
              <a:gd name="connsiteY10" fmla="*/ 436798 h 962891"/>
              <a:gd name="connsiteX11" fmla="*/ 450703 w 451132"/>
              <a:gd name="connsiteY11" fmla="*/ 436796 h 962891"/>
              <a:gd name="connsiteX12" fmla="*/ 450702 w 451132"/>
              <a:gd name="connsiteY12" fmla="*/ 481445 h 962891"/>
              <a:gd name="connsiteX13" fmla="*/ 450702 w 451132"/>
              <a:gd name="connsiteY13" fmla="*/ 436796 h 962891"/>
              <a:gd name="connsiteX14" fmla="*/ 430 w 451132"/>
              <a:gd name="connsiteY14" fmla="*/ 0 h 962891"/>
              <a:gd name="connsiteX15" fmla="*/ 450702 w 451132"/>
              <a:gd name="connsiteY15" fmla="*/ 0 h 962891"/>
              <a:gd name="connsiteX16" fmla="*/ 450702 w 451132"/>
              <a:gd name="connsiteY16" fmla="*/ 436796 h 962891"/>
              <a:gd name="connsiteX17" fmla="*/ 428316 w 451132"/>
              <a:gd name="connsiteY17" fmla="*/ 442814 h 962891"/>
              <a:gd name="connsiteX18" fmla="*/ 411964 w 451132"/>
              <a:gd name="connsiteY18" fmla="*/ 459245 h 962891"/>
              <a:gd name="connsiteX19" fmla="*/ 412179 w 451132"/>
              <a:gd name="connsiteY19" fmla="*/ 504017 h 962891"/>
              <a:gd name="connsiteX20" fmla="*/ 428689 w 451132"/>
              <a:gd name="connsiteY20" fmla="*/ 520290 h 962891"/>
              <a:gd name="connsiteX21" fmla="*/ 450702 w 451132"/>
              <a:gd name="connsiteY21" fmla="*/ 525981 h 962891"/>
              <a:gd name="connsiteX22" fmla="*/ 450702 w 451132"/>
              <a:gd name="connsiteY22" fmla="*/ 962891 h 962891"/>
              <a:gd name="connsiteX23" fmla="*/ 430 w 451132"/>
              <a:gd name="connsiteY23" fmla="*/ 962891 h 962891"/>
              <a:gd name="connsiteX24" fmla="*/ 430 w 451132"/>
              <a:gd name="connsiteY24" fmla="*/ 526094 h 962891"/>
              <a:gd name="connsiteX25" fmla="*/ 22816 w 451132"/>
              <a:gd name="connsiteY25" fmla="*/ 520076 h 962891"/>
              <a:gd name="connsiteX26" fmla="*/ 39168 w 451132"/>
              <a:gd name="connsiteY26" fmla="*/ 503645 h 962891"/>
              <a:gd name="connsiteX27" fmla="*/ 38953 w 451132"/>
              <a:gd name="connsiteY27" fmla="*/ 458873 h 962891"/>
              <a:gd name="connsiteX28" fmla="*/ 22444 w 451132"/>
              <a:gd name="connsiteY28" fmla="*/ 442600 h 962891"/>
              <a:gd name="connsiteX29" fmla="*/ 430 w 451132"/>
              <a:gd name="connsiteY29" fmla="*/ 436909 h 962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51132" h="962891">
                <a:moveTo>
                  <a:pt x="450702" y="481445"/>
                </a:moveTo>
                <a:cubicBezTo>
                  <a:pt x="450845" y="496327"/>
                  <a:pt x="450989" y="511210"/>
                  <a:pt x="451132" y="526092"/>
                </a:cubicBezTo>
                <a:lnTo>
                  <a:pt x="450702" y="525981"/>
                </a:lnTo>
                <a:close/>
                <a:moveTo>
                  <a:pt x="430" y="481445"/>
                </a:moveTo>
                <a:lnTo>
                  <a:pt x="430" y="526094"/>
                </a:lnTo>
                <a:lnTo>
                  <a:pt x="429" y="526094"/>
                </a:lnTo>
                <a:cubicBezTo>
                  <a:pt x="429" y="511211"/>
                  <a:pt x="430" y="496328"/>
                  <a:pt x="430" y="481445"/>
                </a:cubicBezTo>
                <a:close/>
                <a:moveTo>
                  <a:pt x="0" y="436798"/>
                </a:moveTo>
                <a:lnTo>
                  <a:pt x="430" y="436909"/>
                </a:lnTo>
                <a:lnTo>
                  <a:pt x="430" y="481445"/>
                </a:lnTo>
                <a:cubicBezTo>
                  <a:pt x="287" y="466563"/>
                  <a:pt x="143" y="451680"/>
                  <a:pt x="0" y="436798"/>
                </a:cubicBezTo>
                <a:close/>
                <a:moveTo>
                  <a:pt x="450703" y="436796"/>
                </a:moveTo>
                <a:cubicBezTo>
                  <a:pt x="450703" y="451679"/>
                  <a:pt x="450702" y="466562"/>
                  <a:pt x="450702" y="481445"/>
                </a:cubicBezTo>
                <a:lnTo>
                  <a:pt x="450702" y="436796"/>
                </a:lnTo>
                <a:close/>
                <a:moveTo>
                  <a:pt x="430" y="0"/>
                </a:moveTo>
                <a:lnTo>
                  <a:pt x="450702" y="0"/>
                </a:lnTo>
                <a:lnTo>
                  <a:pt x="450702" y="436796"/>
                </a:lnTo>
                <a:lnTo>
                  <a:pt x="428316" y="442814"/>
                </a:lnTo>
                <a:cubicBezTo>
                  <a:pt x="421627" y="446691"/>
                  <a:pt x="415943" y="452303"/>
                  <a:pt x="411964" y="459245"/>
                </a:cubicBezTo>
                <a:cubicBezTo>
                  <a:pt x="404007" y="473129"/>
                  <a:pt x="404089" y="490210"/>
                  <a:pt x="412179" y="504017"/>
                </a:cubicBezTo>
                <a:cubicBezTo>
                  <a:pt x="416224" y="510921"/>
                  <a:pt x="421962" y="516478"/>
                  <a:pt x="428689" y="520290"/>
                </a:cubicBezTo>
                <a:lnTo>
                  <a:pt x="450702" y="525981"/>
                </a:lnTo>
                <a:lnTo>
                  <a:pt x="450702" y="962891"/>
                </a:lnTo>
                <a:lnTo>
                  <a:pt x="430" y="962891"/>
                </a:lnTo>
                <a:lnTo>
                  <a:pt x="430" y="526094"/>
                </a:lnTo>
                <a:lnTo>
                  <a:pt x="22816" y="520076"/>
                </a:lnTo>
                <a:cubicBezTo>
                  <a:pt x="29506" y="516199"/>
                  <a:pt x="35190" y="510587"/>
                  <a:pt x="39168" y="503645"/>
                </a:cubicBezTo>
                <a:cubicBezTo>
                  <a:pt x="47125" y="489761"/>
                  <a:pt x="47043" y="472680"/>
                  <a:pt x="38953" y="458873"/>
                </a:cubicBezTo>
                <a:cubicBezTo>
                  <a:pt x="34908" y="451970"/>
                  <a:pt x="29170" y="446412"/>
                  <a:pt x="22444" y="442600"/>
                </a:cubicBezTo>
                <a:lnTo>
                  <a:pt x="430" y="436909"/>
                </a:lnTo>
                <a:close/>
              </a:path>
            </a:pathLst>
          </a:custGeom>
          <a:ln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050" dirty="0"/>
              <a:t>GDDR6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715483" y="4018395"/>
            <a:ext cx="746388" cy="313637"/>
            <a:chOff x="2746879" y="2448978"/>
            <a:chExt cx="234447" cy="345135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2746879" y="244897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2746879" y="254758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2746879" y="264619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2746879" y="2498283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2746879" y="2596893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2746879" y="2695503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2746879" y="274480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2746879" y="2794113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758169" y="4658428"/>
            <a:ext cx="490425" cy="566957"/>
            <a:chOff x="3732716" y="2067074"/>
            <a:chExt cx="234447" cy="623895"/>
          </a:xfrm>
        </p:grpSpPr>
        <p:cxnSp>
          <p:nvCxnSpPr>
            <p:cNvPr id="98" name="Straight Connector 97"/>
            <p:cNvCxnSpPr/>
            <p:nvPr/>
          </p:nvCxnSpPr>
          <p:spPr>
            <a:xfrm>
              <a:off x="3732716" y="2067074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3732716" y="222627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3732716" y="2452164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3732716" y="2146676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3732716" y="2305880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3732716" y="2531766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3732716" y="261136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3732716" y="2690969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Rectangle 84"/>
          <p:cNvSpPr/>
          <p:nvPr/>
        </p:nvSpPr>
        <p:spPr>
          <a:xfrm>
            <a:off x="1256590" y="4600005"/>
            <a:ext cx="458754" cy="6838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600"/>
              <a:t>GDDR6 Ctrl + PHy</a:t>
            </a:r>
            <a:endParaRPr lang="en-US" sz="600" dirty="0"/>
          </a:p>
        </p:txBody>
      </p:sp>
      <p:sp>
        <p:nvSpPr>
          <p:cNvPr id="86" name="Freeform 85"/>
          <p:cNvSpPr/>
          <p:nvPr/>
        </p:nvSpPr>
        <p:spPr>
          <a:xfrm>
            <a:off x="431621" y="4582066"/>
            <a:ext cx="337183" cy="719679"/>
          </a:xfrm>
          <a:custGeom>
            <a:avLst/>
            <a:gdLst>
              <a:gd name="connsiteX0" fmla="*/ 450702 w 451132"/>
              <a:gd name="connsiteY0" fmla="*/ 481445 h 962891"/>
              <a:gd name="connsiteX1" fmla="*/ 451132 w 451132"/>
              <a:gd name="connsiteY1" fmla="*/ 526092 h 962891"/>
              <a:gd name="connsiteX2" fmla="*/ 450702 w 451132"/>
              <a:gd name="connsiteY2" fmla="*/ 525981 h 962891"/>
              <a:gd name="connsiteX3" fmla="*/ 430 w 451132"/>
              <a:gd name="connsiteY3" fmla="*/ 481445 h 962891"/>
              <a:gd name="connsiteX4" fmla="*/ 430 w 451132"/>
              <a:gd name="connsiteY4" fmla="*/ 526094 h 962891"/>
              <a:gd name="connsiteX5" fmla="*/ 429 w 451132"/>
              <a:gd name="connsiteY5" fmla="*/ 526094 h 962891"/>
              <a:gd name="connsiteX6" fmla="*/ 430 w 451132"/>
              <a:gd name="connsiteY6" fmla="*/ 481445 h 962891"/>
              <a:gd name="connsiteX7" fmla="*/ 0 w 451132"/>
              <a:gd name="connsiteY7" fmla="*/ 436798 h 962891"/>
              <a:gd name="connsiteX8" fmla="*/ 430 w 451132"/>
              <a:gd name="connsiteY8" fmla="*/ 436909 h 962891"/>
              <a:gd name="connsiteX9" fmla="*/ 430 w 451132"/>
              <a:gd name="connsiteY9" fmla="*/ 481445 h 962891"/>
              <a:gd name="connsiteX10" fmla="*/ 0 w 451132"/>
              <a:gd name="connsiteY10" fmla="*/ 436798 h 962891"/>
              <a:gd name="connsiteX11" fmla="*/ 450703 w 451132"/>
              <a:gd name="connsiteY11" fmla="*/ 436796 h 962891"/>
              <a:gd name="connsiteX12" fmla="*/ 450702 w 451132"/>
              <a:gd name="connsiteY12" fmla="*/ 481445 h 962891"/>
              <a:gd name="connsiteX13" fmla="*/ 450702 w 451132"/>
              <a:gd name="connsiteY13" fmla="*/ 436796 h 962891"/>
              <a:gd name="connsiteX14" fmla="*/ 430 w 451132"/>
              <a:gd name="connsiteY14" fmla="*/ 0 h 962891"/>
              <a:gd name="connsiteX15" fmla="*/ 450702 w 451132"/>
              <a:gd name="connsiteY15" fmla="*/ 0 h 962891"/>
              <a:gd name="connsiteX16" fmla="*/ 450702 w 451132"/>
              <a:gd name="connsiteY16" fmla="*/ 436796 h 962891"/>
              <a:gd name="connsiteX17" fmla="*/ 428316 w 451132"/>
              <a:gd name="connsiteY17" fmla="*/ 442814 h 962891"/>
              <a:gd name="connsiteX18" fmla="*/ 411964 w 451132"/>
              <a:gd name="connsiteY18" fmla="*/ 459245 h 962891"/>
              <a:gd name="connsiteX19" fmla="*/ 412179 w 451132"/>
              <a:gd name="connsiteY19" fmla="*/ 504017 h 962891"/>
              <a:gd name="connsiteX20" fmla="*/ 428689 w 451132"/>
              <a:gd name="connsiteY20" fmla="*/ 520290 h 962891"/>
              <a:gd name="connsiteX21" fmla="*/ 450702 w 451132"/>
              <a:gd name="connsiteY21" fmla="*/ 525981 h 962891"/>
              <a:gd name="connsiteX22" fmla="*/ 450702 w 451132"/>
              <a:gd name="connsiteY22" fmla="*/ 962891 h 962891"/>
              <a:gd name="connsiteX23" fmla="*/ 430 w 451132"/>
              <a:gd name="connsiteY23" fmla="*/ 962891 h 962891"/>
              <a:gd name="connsiteX24" fmla="*/ 430 w 451132"/>
              <a:gd name="connsiteY24" fmla="*/ 526094 h 962891"/>
              <a:gd name="connsiteX25" fmla="*/ 22816 w 451132"/>
              <a:gd name="connsiteY25" fmla="*/ 520076 h 962891"/>
              <a:gd name="connsiteX26" fmla="*/ 39168 w 451132"/>
              <a:gd name="connsiteY26" fmla="*/ 503645 h 962891"/>
              <a:gd name="connsiteX27" fmla="*/ 38953 w 451132"/>
              <a:gd name="connsiteY27" fmla="*/ 458873 h 962891"/>
              <a:gd name="connsiteX28" fmla="*/ 22444 w 451132"/>
              <a:gd name="connsiteY28" fmla="*/ 442600 h 962891"/>
              <a:gd name="connsiteX29" fmla="*/ 430 w 451132"/>
              <a:gd name="connsiteY29" fmla="*/ 436909 h 962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51132" h="962891">
                <a:moveTo>
                  <a:pt x="450702" y="481445"/>
                </a:moveTo>
                <a:cubicBezTo>
                  <a:pt x="450845" y="496327"/>
                  <a:pt x="450989" y="511210"/>
                  <a:pt x="451132" y="526092"/>
                </a:cubicBezTo>
                <a:lnTo>
                  <a:pt x="450702" y="525981"/>
                </a:lnTo>
                <a:close/>
                <a:moveTo>
                  <a:pt x="430" y="481445"/>
                </a:moveTo>
                <a:lnTo>
                  <a:pt x="430" y="526094"/>
                </a:lnTo>
                <a:lnTo>
                  <a:pt x="429" y="526094"/>
                </a:lnTo>
                <a:cubicBezTo>
                  <a:pt x="429" y="511211"/>
                  <a:pt x="430" y="496328"/>
                  <a:pt x="430" y="481445"/>
                </a:cubicBezTo>
                <a:close/>
                <a:moveTo>
                  <a:pt x="0" y="436798"/>
                </a:moveTo>
                <a:lnTo>
                  <a:pt x="430" y="436909"/>
                </a:lnTo>
                <a:lnTo>
                  <a:pt x="430" y="481445"/>
                </a:lnTo>
                <a:cubicBezTo>
                  <a:pt x="287" y="466563"/>
                  <a:pt x="143" y="451680"/>
                  <a:pt x="0" y="436798"/>
                </a:cubicBezTo>
                <a:close/>
                <a:moveTo>
                  <a:pt x="450703" y="436796"/>
                </a:moveTo>
                <a:cubicBezTo>
                  <a:pt x="450703" y="451679"/>
                  <a:pt x="450702" y="466562"/>
                  <a:pt x="450702" y="481445"/>
                </a:cubicBezTo>
                <a:lnTo>
                  <a:pt x="450702" y="436796"/>
                </a:lnTo>
                <a:close/>
                <a:moveTo>
                  <a:pt x="430" y="0"/>
                </a:moveTo>
                <a:lnTo>
                  <a:pt x="450702" y="0"/>
                </a:lnTo>
                <a:lnTo>
                  <a:pt x="450702" y="436796"/>
                </a:lnTo>
                <a:lnTo>
                  <a:pt x="428316" y="442814"/>
                </a:lnTo>
                <a:cubicBezTo>
                  <a:pt x="421627" y="446691"/>
                  <a:pt x="415943" y="452303"/>
                  <a:pt x="411964" y="459245"/>
                </a:cubicBezTo>
                <a:cubicBezTo>
                  <a:pt x="404007" y="473129"/>
                  <a:pt x="404089" y="490210"/>
                  <a:pt x="412179" y="504017"/>
                </a:cubicBezTo>
                <a:cubicBezTo>
                  <a:pt x="416224" y="510921"/>
                  <a:pt x="421962" y="516478"/>
                  <a:pt x="428689" y="520290"/>
                </a:cubicBezTo>
                <a:lnTo>
                  <a:pt x="450702" y="525981"/>
                </a:lnTo>
                <a:lnTo>
                  <a:pt x="450702" y="962891"/>
                </a:lnTo>
                <a:lnTo>
                  <a:pt x="430" y="962891"/>
                </a:lnTo>
                <a:lnTo>
                  <a:pt x="430" y="526094"/>
                </a:lnTo>
                <a:lnTo>
                  <a:pt x="22816" y="520076"/>
                </a:lnTo>
                <a:cubicBezTo>
                  <a:pt x="29506" y="516199"/>
                  <a:pt x="35190" y="510587"/>
                  <a:pt x="39168" y="503645"/>
                </a:cubicBezTo>
                <a:cubicBezTo>
                  <a:pt x="47125" y="489761"/>
                  <a:pt x="47043" y="472680"/>
                  <a:pt x="38953" y="458873"/>
                </a:cubicBezTo>
                <a:cubicBezTo>
                  <a:pt x="34908" y="451970"/>
                  <a:pt x="29170" y="446412"/>
                  <a:pt x="22444" y="442600"/>
                </a:cubicBezTo>
                <a:lnTo>
                  <a:pt x="430" y="436909"/>
                </a:lnTo>
                <a:close/>
              </a:path>
            </a:pathLst>
          </a:custGeom>
          <a:ln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050" dirty="0"/>
              <a:t>GDDR6</a:t>
            </a:r>
          </a:p>
        </p:txBody>
      </p:sp>
      <p:grpSp>
        <p:nvGrpSpPr>
          <p:cNvPr id="107" name="Group 106"/>
          <p:cNvGrpSpPr/>
          <p:nvPr/>
        </p:nvGrpSpPr>
        <p:grpSpPr>
          <a:xfrm>
            <a:off x="758169" y="2425559"/>
            <a:ext cx="490425" cy="566957"/>
            <a:chOff x="3732716" y="2067074"/>
            <a:chExt cx="234447" cy="623895"/>
          </a:xfrm>
        </p:grpSpPr>
        <p:cxnSp>
          <p:nvCxnSpPr>
            <p:cNvPr id="121" name="Straight Connector 120"/>
            <p:cNvCxnSpPr/>
            <p:nvPr/>
          </p:nvCxnSpPr>
          <p:spPr>
            <a:xfrm>
              <a:off x="3732716" y="2067074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3732716" y="222627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3732716" y="2452164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3732716" y="2146676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3732716" y="2305880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3732716" y="2531766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3732716" y="261136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3732716" y="2690969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Rectangle 107"/>
          <p:cNvSpPr/>
          <p:nvPr/>
        </p:nvSpPr>
        <p:spPr>
          <a:xfrm>
            <a:off x="1256590" y="2367136"/>
            <a:ext cx="458754" cy="6838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600"/>
              <a:t>GDDR6 Ctrl + PHy</a:t>
            </a:r>
            <a:endParaRPr lang="en-US" sz="600" dirty="0"/>
          </a:p>
        </p:txBody>
      </p:sp>
      <p:sp>
        <p:nvSpPr>
          <p:cNvPr id="109" name="Freeform 108"/>
          <p:cNvSpPr/>
          <p:nvPr/>
        </p:nvSpPr>
        <p:spPr>
          <a:xfrm>
            <a:off x="431621" y="2349197"/>
            <a:ext cx="337183" cy="719679"/>
          </a:xfrm>
          <a:custGeom>
            <a:avLst/>
            <a:gdLst>
              <a:gd name="connsiteX0" fmla="*/ 450702 w 451132"/>
              <a:gd name="connsiteY0" fmla="*/ 481445 h 962891"/>
              <a:gd name="connsiteX1" fmla="*/ 451132 w 451132"/>
              <a:gd name="connsiteY1" fmla="*/ 526092 h 962891"/>
              <a:gd name="connsiteX2" fmla="*/ 450702 w 451132"/>
              <a:gd name="connsiteY2" fmla="*/ 525981 h 962891"/>
              <a:gd name="connsiteX3" fmla="*/ 430 w 451132"/>
              <a:gd name="connsiteY3" fmla="*/ 481445 h 962891"/>
              <a:gd name="connsiteX4" fmla="*/ 430 w 451132"/>
              <a:gd name="connsiteY4" fmla="*/ 526094 h 962891"/>
              <a:gd name="connsiteX5" fmla="*/ 429 w 451132"/>
              <a:gd name="connsiteY5" fmla="*/ 526094 h 962891"/>
              <a:gd name="connsiteX6" fmla="*/ 430 w 451132"/>
              <a:gd name="connsiteY6" fmla="*/ 481445 h 962891"/>
              <a:gd name="connsiteX7" fmla="*/ 0 w 451132"/>
              <a:gd name="connsiteY7" fmla="*/ 436798 h 962891"/>
              <a:gd name="connsiteX8" fmla="*/ 430 w 451132"/>
              <a:gd name="connsiteY8" fmla="*/ 436909 h 962891"/>
              <a:gd name="connsiteX9" fmla="*/ 430 w 451132"/>
              <a:gd name="connsiteY9" fmla="*/ 481445 h 962891"/>
              <a:gd name="connsiteX10" fmla="*/ 0 w 451132"/>
              <a:gd name="connsiteY10" fmla="*/ 436798 h 962891"/>
              <a:gd name="connsiteX11" fmla="*/ 450703 w 451132"/>
              <a:gd name="connsiteY11" fmla="*/ 436796 h 962891"/>
              <a:gd name="connsiteX12" fmla="*/ 450702 w 451132"/>
              <a:gd name="connsiteY12" fmla="*/ 481445 h 962891"/>
              <a:gd name="connsiteX13" fmla="*/ 450702 w 451132"/>
              <a:gd name="connsiteY13" fmla="*/ 436796 h 962891"/>
              <a:gd name="connsiteX14" fmla="*/ 430 w 451132"/>
              <a:gd name="connsiteY14" fmla="*/ 0 h 962891"/>
              <a:gd name="connsiteX15" fmla="*/ 450702 w 451132"/>
              <a:gd name="connsiteY15" fmla="*/ 0 h 962891"/>
              <a:gd name="connsiteX16" fmla="*/ 450702 w 451132"/>
              <a:gd name="connsiteY16" fmla="*/ 436796 h 962891"/>
              <a:gd name="connsiteX17" fmla="*/ 428316 w 451132"/>
              <a:gd name="connsiteY17" fmla="*/ 442814 h 962891"/>
              <a:gd name="connsiteX18" fmla="*/ 411964 w 451132"/>
              <a:gd name="connsiteY18" fmla="*/ 459245 h 962891"/>
              <a:gd name="connsiteX19" fmla="*/ 412179 w 451132"/>
              <a:gd name="connsiteY19" fmla="*/ 504017 h 962891"/>
              <a:gd name="connsiteX20" fmla="*/ 428689 w 451132"/>
              <a:gd name="connsiteY20" fmla="*/ 520290 h 962891"/>
              <a:gd name="connsiteX21" fmla="*/ 450702 w 451132"/>
              <a:gd name="connsiteY21" fmla="*/ 525981 h 962891"/>
              <a:gd name="connsiteX22" fmla="*/ 450702 w 451132"/>
              <a:gd name="connsiteY22" fmla="*/ 962891 h 962891"/>
              <a:gd name="connsiteX23" fmla="*/ 430 w 451132"/>
              <a:gd name="connsiteY23" fmla="*/ 962891 h 962891"/>
              <a:gd name="connsiteX24" fmla="*/ 430 w 451132"/>
              <a:gd name="connsiteY24" fmla="*/ 526094 h 962891"/>
              <a:gd name="connsiteX25" fmla="*/ 22816 w 451132"/>
              <a:gd name="connsiteY25" fmla="*/ 520076 h 962891"/>
              <a:gd name="connsiteX26" fmla="*/ 39168 w 451132"/>
              <a:gd name="connsiteY26" fmla="*/ 503645 h 962891"/>
              <a:gd name="connsiteX27" fmla="*/ 38953 w 451132"/>
              <a:gd name="connsiteY27" fmla="*/ 458873 h 962891"/>
              <a:gd name="connsiteX28" fmla="*/ 22444 w 451132"/>
              <a:gd name="connsiteY28" fmla="*/ 442600 h 962891"/>
              <a:gd name="connsiteX29" fmla="*/ 430 w 451132"/>
              <a:gd name="connsiteY29" fmla="*/ 436909 h 962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51132" h="962891">
                <a:moveTo>
                  <a:pt x="450702" y="481445"/>
                </a:moveTo>
                <a:cubicBezTo>
                  <a:pt x="450845" y="496327"/>
                  <a:pt x="450989" y="511210"/>
                  <a:pt x="451132" y="526092"/>
                </a:cubicBezTo>
                <a:lnTo>
                  <a:pt x="450702" y="525981"/>
                </a:lnTo>
                <a:close/>
                <a:moveTo>
                  <a:pt x="430" y="481445"/>
                </a:moveTo>
                <a:lnTo>
                  <a:pt x="430" y="526094"/>
                </a:lnTo>
                <a:lnTo>
                  <a:pt x="429" y="526094"/>
                </a:lnTo>
                <a:cubicBezTo>
                  <a:pt x="429" y="511211"/>
                  <a:pt x="430" y="496328"/>
                  <a:pt x="430" y="481445"/>
                </a:cubicBezTo>
                <a:close/>
                <a:moveTo>
                  <a:pt x="0" y="436798"/>
                </a:moveTo>
                <a:lnTo>
                  <a:pt x="430" y="436909"/>
                </a:lnTo>
                <a:lnTo>
                  <a:pt x="430" y="481445"/>
                </a:lnTo>
                <a:cubicBezTo>
                  <a:pt x="287" y="466563"/>
                  <a:pt x="143" y="451680"/>
                  <a:pt x="0" y="436798"/>
                </a:cubicBezTo>
                <a:close/>
                <a:moveTo>
                  <a:pt x="450703" y="436796"/>
                </a:moveTo>
                <a:cubicBezTo>
                  <a:pt x="450703" y="451679"/>
                  <a:pt x="450702" y="466562"/>
                  <a:pt x="450702" y="481445"/>
                </a:cubicBezTo>
                <a:lnTo>
                  <a:pt x="450702" y="436796"/>
                </a:lnTo>
                <a:close/>
                <a:moveTo>
                  <a:pt x="430" y="0"/>
                </a:moveTo>
                <a:lnTo>
                  <a:pt x="450702" y="0"/>
                </a:lnTo>
                <a:lnTo>
                  <a:pt x="450702" y="436796"/>
                </a:lnTo>
                <a:lnTo>
                  <a:pt x="428316" y="442814"/>
                </a:lnTo>
                <a:cubicBezTo>
                  <a:pt x="421627" y="446691"/>
                  <a:pt x="415943" y="452303"/>
                  <a:pt x="411964" y="459245"/>
                </a:cubicBezTo>
                <a:cubicBezTo>
                  <a:pt x="404007" y="473129"/>
                  <a:pt x="404089" y="490210"/>
                  <a:pt x="412179" y="504017"/>
                </a:cubicBezTo>
                <a:cubicBezTo>
                  <a:pt x="416224" y="510921"/>
                  <a:pt x="421962" y="516478"/>
                  <a:pt x="428689" y="520290"/>
                </a:cubicBezTo>
                <a:lnTo>
                  <a:pt x="450702" y="525981"/>
                </a:lnTo>
                <a:lnTo>
                  <a:pt x="450702" y="962891"/>
                </a:lnTo>
                <a:lnTo>
                  <a:pt x="430" y="962891"/>
                </a:lnTo>
                <a:lnTo>
                  <a:pt x="430" y="526094"/>
                </a:lnTo>
                <a:lnTo>
                  <a:pt x="22816" y="520076"/>
                </a:lnTo>
                <a:cubicBezTo>
                  <a:pt x="29506" y="516199"/>
                  <a:pt x="35190" y="510587"/>
                  <a:pt x="39168" y="503645"/>
                </a:cubicBezTo>
                <a:cubicBezTo>
                  <a:pt x="47125" y="489761"/>
                  <a:pt x="47043" y="472680"/>
                  <a:pt x="38953" y="458873"/>
                </a:cubicBezTo>
                <a:cubicBezTo>
                  <a:pt x="34908" y="451970"/>
                  <a:pt x="29170" y="446412"/>
                  <a:pt x="22444" y="442600"/>
                </a:cubicBezTo>
                <a:lnTo>
                  <a:pt x="430" y="436909"/>
                </a:lnTo>
                <a:close/>
              </a:path>
            </a:pathLst>
          </a:custGeom>
          <a:ln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050" dirty="0"/>
              <a:t>GDDR6</a:t>
            </a:r>
          </a:p>
        </p:txBody>
      </p:sp>
      <p:grpSp>
        <p:nvGrpSpPr>
          <p:cNvPr id="234" name="Group 233"/>
          <p:cNvGrpSpPr/>
          <p:nvPr/>
        </p:nvGrpSpPr>
        <p:grpSpPr>
          <a:xfrm>
            <a:off x="2332311" y="3292304"/>
            <a:ext cx="985125" cy="429028"/>
            <a:chOff x="3737916" y="3539557"/>
            <a:chExt cx="2022096" cy="880637"/>
          </a:xfrm>
        </p:grpSpPr>
        <p:sp>
          <p:nvSpPr>
            <p:cNvPr id="235" name="Freeform 234"/>
            <p:cNvSpPr/>
            <p:nvPr/>
          </p:nvSpPr>
          <p:spPr>
            <a:xfrm>
              <a:off x="3871681" y="3539557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36" name="Freeform 235"/>
            <p:cNvSpPr/>
            <p:nvPr/>
          </p:nvSpPr>
          <p:spPr>
            <a:xfrm>
              <a:off x="3834899" y="3620361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37" name="Freeform 236"/>
            <p:cNvSpPr/>
            <p:nvPr/>
          </p:nvSpPr>
          <p:spPr>
            <a:xfrm>
              <a:off x="3834633" y="3720468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38" name="Freeform 237"/>
            <p:cNvSpPr/>
            <p:nvPr/>
          </p:nvSpPr>
          <p:spPr>
            <a:xfrm>
              <a:off x="3818220" y="3810972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39" name="Freeform 238"/>
            <p:cNvSpPr/>
            <p:nvPr/>
          </p:nvSpPr>
          <p:spPr>
            <a:xfrm>
              <a:off x="3795599" y="3907025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0" name="Freeform 239"/>
            <p:cNvSpPr/>
            <p:nvPr/>
          </p:nvSpPr>
          <p:spPr>
            <a:xfrm>
              <a:off x="3772978" y="4001583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1" name="Freeform 240"/>
            <p:cNvSpPr/>
            <p:nvPr/>
          </p:nvSpPr>
          <p:spPr>
            <a:xfrm>
              <a:off x="3760537" y="4096039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2" name="Freeform 241"/>
            <p:cNvSpPr/>
            <p:nvPr/>
          </p:nvSpPr>
          <p:spPr>
            <a:xfrm>
              <a:off x="3737916" y="4191594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243" name="Group 242"/>
          <p:cNvGrpSpPr/>
          <p:nvPr/>
        </p:nvGrpSpPr>
        <p:grpSpPr>
          <a:xfrm flipV="1">
            <a:off x="2332311" y="3925008"/>
            <a:ext cx="985125" cy="429028"/>
            <a:chOff x="3737916" y="3539557"/>
            <a:chExt cx="2022096" cy="880637"/>
          </a:xfrm>
        </p:grpSpPr>
        <p:sp>
          <p:nvSpPr>
            <p:cNvPr id="244" name="Freeform 243"/>
            <p:cNvSpPr/>
            <p:nvPr/>
          </p:nvSpPr>
          <p:spPr>
            <a:xfrm>
              <a:off x="3871681" y="3539557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5" name="Freeform 244"/>
            <p:cNvSpPr/>
            <p:nvPr/>
          </p:nvSpPr>
          <p:spPr>
            <a:xfrm>
              <a:off x="3834899" y="3620361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6" name="Freeform 245"/>
            <p:cNvSpPr/>
            <p:nvPr/>
          </p:nvSpPr>
          <p:spPr>
            <a:xfrm>
              <a:off x="3834633" y="3720468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7" name="Freeform 246"/>
            <p:cNvSpPr/>
            <p:nvPr/>
          </p:nvSpPr>
          <p:spPr>
            <a:xfrm>
              <a:off x="3818220" y="3810972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8" name="Freeform 247"/>
            <p:cNvSpPr/>
            <p:nvPr/>
          </p:nvSpPr>
          <p:spPr>
            <a:xfrm>
              <a:off x="3795599" y="3907025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9" name="Freeform 248"/>
            <p:cNvSpPr/>
            <p:nvPr/>
          </p:nvSpPr>
          <p:spPr>
            <a:xfrm>
              <a:off x="3772978" y="4001583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0" name="Freeform 249"/>
            <p:cNvSpPr/>
            <p:nvPr/>
          </p:nvSpPr>
          <p:spPr>
            <a:xfrm>
              <a:off x="3760537" y="4096039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1" name="Freeform 250"/>
            <p:cNvSpPr/>
            <p:nvPr/>
          </p:nvSpPr>
          <p:spPr>
            <a:xfrm>
              <a:off x="3737916" y="4191594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252" name="Group 251"/>
          <p:cNvGrpSpPr/>
          <p:nvPr/>
        </p:nvGrpSpPr>
        <p:grpSpPr>
          <a:xfrm flipH="1">
            <a:off x="3579804" y="3289463"/>
            <a:ext cx="985125" cy="429028"/>
            <a:chOff x="3737916" y="3539557"/>
            <a:chExt cx="2022096" cy="880637"/>
          </a:xfrm>
        </p:grpSpPr>
        <p:sp>
          <p:nvSpPr>
            <p:cNvPr id="253" name="Freeform 252"/>
            <p:cNvSpPr/>
            <p:nvPr/>
          </p:nvSpPr>
          <p:spPr>
            <a:xfrm>
              <a:off x="3871681" y="3539557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4" name="Freeform 253"/>
            <p:cNvSpPr/>
            <p:nvPr/>
          </p:nvSpPr>
          <p:spPr>
            <a:xfrm>
              <a:off x="3834899" y="3620361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5" name="Freeform 254"/>
            <p:cNvSpPr/>
            <p:nvPr/>
          </p:nvSpPr>
          <p:spPr>
            <a:xfrm>
              <a:off x="3834633" y="3720468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6" name="Freeform 255"/>
            <p:cNvSpPr/>
            <p:nvPr/>
          </p:nvSpPr>
          <p:spPr>
            <a:xfrm>
              <a:off x="3818220" y="3810972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7" name="Freeform 256"/>
            <p:cNvSpPr/>
            <p:nvPr/>
          </p:nvSpPr>
          <p:spPr>
            <a:xfrm>
              <a:off x="3795599" y="3907025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8" name="Freeform 257"/>
            <p:cNvSpPr/>
            <p:nvPr/>
          </p:nvSpPr>
          <p:spPr>
            <a:xfrm>
              <a:off x="3772978" y="4001583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9" name="Freeform 258"/>
            <p:cNvSpPr/>
            <p:nvPr/>
          </p:nvSpPr>
          <p:spPr>
            <a:xfrm>
              <a:off x="3760537" y="4096039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0" name="Freeform 259"/>
            <p:cNvSpPr/>
            <p:nvPr/>
          </p:nvSpPr>
          <p:spPr>
            <a:xfrm>
              <a:off x="3737916" y="4191594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261" name="Group 260"/>
          <p:cNvGrpSpPr/>
          <p:nvPr/>
        </p:nvGrpSpPr>
        <p:grpSpPr>
          <a:xfrm flipH="1" flipV="1">
            <a:off x="3579804" y="3923843"/>
            <a:ext cx="985125" cy="429028"/>
            <a:chOff x="3737916" y="3539557"/>
            <a:chExt cx="2022096" cy="880637"/>
          </a:xfrm>
        </p:grpSpPr>
        <p:sp>
          <p:nvSpPr>
            <p:cNvPr id="262" name="Freeform 261"/>
            <p:cNvSpPr/>
            <p:nvPr/>
          </p:nvSpPr>
          <p:spPr>
            <a:xfrm>
              <a:off x="3871681" y="3539557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3" name="Freeform 262"/>
            <p:cNvSpPr/>
            <p:nvPr/>
          </p:nvSpPr>
          <p:spPr>
            <a:xfrm>
              <a:off x="3834899" y="3620361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4" name="Freeform 263"/>
            <p:cNvSpPr/>
            <p:nvPr/>
          </p:nvSpPr>
          <p:spPr>
            <a:xfrm>
              <a:off x="3834633" y="3720468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5" name="Freeform 264"/>
            <p:cNvSpPr/>
            <p:nvPr/>
          </p:nvSpPr>
          <p:spPr>
            <a:xfrm>
              <a:off x="3818220" y="3810972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6" name="Freeform 265"/>
            <p:cNvSpPr/>
            <p:nvPr/>
          </p:nvSpPr>
          <p:spPr>
            <a:xfrm>
              <a:off x="3795599" y="3907025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7" name="Freeform 266"/>
            <p:cNvSpPr/>
            <p:nvPr/>
          </p:nvSpPr>
          <p:spPr>
            <a:xfrm>
              <a:off x="3772978" y="4001583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8" name="Freeform 267"/>
            <p:cNvSpPr/>
            <p:nvPr/>
          </p:nvSpPr>
          <p:spPr>
            <a:xfrm>
              <a:off x="3760537" y="4096039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9" name="Freeform 268"/>
            <p:cNvSpPr/>
            <p:nvPr/>
          </p:nvSpPr>
          <p:spPr>
            <a:xfrm>
              <a:off x="3737916" y="4191594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sp>
        <p:nvSpPr>
          <p:cNvPr id="232" name="Rectangle 231"/>
          <p:cNvSpPr/>
          <p:nvPr/>
        </p:nvSpPr>
        <p:spPr>
          <a:xfrm>
            <a:off x="4176792" y="3204487"/>
            <a:ext cx="670490" cy="48816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/>
              <a:t>Accelerator</a:t>
            </a:r>
          </a:p>
          <a:p>
            <a:pPr algn="ctr"/>
            <a:r>
              <a:rPr lang="en-US" sz="900" dirty="0"/>
              <a:t>#1</a:t>
            </a:r>
          </a:p>
        </p:txBody>
      </p:sp>
      <p:sp>
        <p:nvSpPr>
          <p:cNvPr id="167" name="Hexagon 166"/>
          <p:cNvSpPr/>
          <p:nvPr/>
        </p:nvSpPr>
        <p:spPr>
          <a:xfrm>
            <a:off x="3040941" y="3300223"/>
            <a:ext cx="855563" cy="1053814"/>
          </a:xfrm>
          <a:prstGeom prst="hexagon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900" dirty="0"/>
          </a:p>
        </p:txBody>
      </p:sp>
      <p:grpSp>
        <p:nvGrpSpPr>
          <p:cNvPr id="275" name="Group 274"/>
          <p:cNvGrpSpPr/>
          <p:nvPr/>
        </p:nvGrpSpPr>
        <p:grpSpPr>
          <a:xfrm>
            <a:off x="3171240" y="3497772"/>
            <a:ext cx="592917" cy="638258"/>
            <a:chOff x="6148388" y="3283700"/>
            <a:chExt cx="652462" cy="702357"/>
          </a:xfrm>
        </p:grpSpPr>
        <p:cxnSp>
          <p:nvCxnSpPr>
            <p:cNvPr id="271" name="Straight Arrow Connector 270"/>
            <p:cNvCxnSpPr/>
            <p:nvPr/>
          </p:nvCxnSpPr>
          <p:spPr>
            <a:xfrm>
              <a:off x="6148388" y="3283700"/>
              <a:ext cx="652462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Arrow Connector 271"/>
            <p:cNvCxnSpPr/>
            <p:nvPr/>
          </p:nvCxnSpPr>
          <p:spPr>
            <a:xfrm>
              <a:off x="6148388" y="3283700"/>
              <a:ext cx="652462" cy="702357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9" name="Group 278"/>
          <p:cNvGrpSpPr/>
          <p:nvPr/>
        </p:nvGrpSpPr>
        <p:grpSpPr>
          <a:xfrm flipV="1">
            <a:off x="3171240" y="3540137"/>
            <a:ext cx="592917" cy="638258"/>
            <a:chOff x="6148388" y="3283700"/>
            <a:chExt cx="652462" cy="702357"/>
          </a:xfrm>
        </p:grpSpPr>
        <p:cxnSp>
          <p:nvCxnSpPr>
            <p:cNvPr id="280" name="Straight Arrow Connector 279"/>
            <p:cNvCxnSpPr/>
            <p:nvPr/>
          </p:nvCxnSpPr>
          <p:spPr>
            <a:xfrm>
              <a:off x="6148388" y="3283700"/>
              <a:ext cx="652462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Arrow Connector 280"/>
            <p:cNvCxnSpPr/>
            <p:nvPr/>
          </p:nvCxnSpPr>
          <p:spPr>
            <a:xfrm>
              <a:off x="6148388" y="3283700"/>
              <a:ext cx="652462" cy="702357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9" name="Straight Arrow Connector 288"/>
          <p:cNvCxnSpPr/>
          <p:nvPr/>
        </p:nvCxnSpPr>
        <p:spPr>
          <a:xfrm flipH="1">
            <a:off x="3210191" y="3421691"/>
            <a:ext cx="519343" cy="0"/>
          </a:xfrm>
          <a:prstGeom prst="straightConnector1">
            <a:avLst/>
          </a:prstGeom>
          <a:ln w="9525">
            <a:solidFill>
              <a:schemeClr val="tx1"/>
            </a:solidFill>
            <a:prstDash val="sysDot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Connector 291"/>
          <p:cNvCxnSpPr/>
          <p:nvPr/>
        </p:nvCxnSpPr>
        <p:spPr>
          <a:xfrm flipH="1">
            <a:off x="3140689" y="3421691"/>
            <a:ext cx="586681" cy="621764"/>
          </a:xfrm>
          <a:prstGeom prst="line">
            <a:avLst/>
          </a:prstGeom>
          <a:ln w="9525">
            <a:solidFill>
              <a:schemeClr val="tx1"/>
            </a:solidFill>
            <a:prstDash val="sysDot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 flipH="1">
            <a:off x="3210191" y="4241502"/>
            <a:ext cx="517180" cy="0"/>
          </a:xfrm>
          <a:prstGeom prst="line">
            <a:avLst/>
          </a:prstGeom>
          <a:ln w="9525">
            <a:solidFill>
              <a:schemeClr val="tx1"/>
            </a:solidFill>
            <a:prstDash val="sysDot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/>
          <p:nvPr/>
        </p:nvCxnSpPr>
        <p:spPr>
          <a:xfrm flipH="1" flipV="1">
            <a:off x="3121667" y="3633000"/>
            <a:ext cx="605703" cy="608503"/>
          </a:xfrm>
          <a:prstGeom prst="line">
            <a:avLst/>
          </a:prstGeom>
          <a:ln w="9525">
            <a:solidFill>
              <a:schemeClr val="tx1"/>
            </a:solidFill>
            <a:prstDash val="sysDot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Rectangle 299"/>
          <p:cNvSpPr/>
          <p:nvPr/>
        </p:nvSpPr>
        <p:spPr>
          <a:xfrm>
            <a:off x="4176792" y="3941720"/>
            <a:ext cx="670490" cy="48816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/>
              <a:t>Accelerator</a:t>
            </a:r>
          </a:p>
          <a:p>
            <a:pPr algn="ctr"/>
            <a:r>
              <a:rPr lang="en-US" sz="900" dirty="0"/>
              <a:t>#2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715482" y="3776854"/>
            <a:ext cx="578031" cy="246221"/>
            <a:chOff x="4165855" y="3786131"/>
            <a:chExt cx="722099" cy="307589"/>
          </a:xfrm>
        </p:grpSpPr>
        <p:sp>
          <p:nvSpPr>
            <p:cNvPr id="154" name="TextBox 153"/>
            <p:cNvSpPr txBox="1"/>
            <p:nvPr/>
          </p:nvSpPr>
          <p:spPr>
            <a:xfrm>
              <a:off x="4416959" y="3786131"/>
              <a:ext cx="470995" cy="3075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600"/>
                </a:lnSpc>
              </a:pPr>
              <a:r>
                <a:rPr lang="en-US" sz="500" dirty="0"/>
                <a:t>Status</a:t>
              </a:r>
            </a:p>
            <a:p>
              <a:pPr>
                <a:lnSpc>
                  <a:spcPts val="600"/>
                </a:lnSpc>
              </a:pPr>
              <a:r>
                <a:rPr lang="en-US" sz="500" dirty="0"/>
                <a:t>Control</a:t>
              </a:r>
            </a:p>
          </p:txBody>
        </p:sp>
        <p:grpSp>
          <p:nvGrpSpPr>
            <p:cNvPr id="349" name="Group 348"/>
            <p:cNvGrpSpPr/>
            <p:nvPr/>
          </p:nvGrpSpPr>
          <p:grpSpPr>
            <a:xfrm>
              <a:off x="4165855" y="3884649"/>
              <a:ext cx="328221" cy="173656"/>
              <a:chOff x="4546432" y="3625429"/>
              <a:chExt cx="539919" cy="186666"/>
            </a:xfrm>
          </p:grpSpPr>
          <p:sp>
            <p:nvSpPr>
              <p:cNvPr id="346" name="Freeform 345"/>
              <p:cNvSpPr/>
              <p:nvPr/>
            </p:nvSpPr>
            <p:spPr>
              <a:xfrm>
                <a:off x="4546432" y="3696205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47" name="Freeform 346"/>
              <p:cNvSpPr/>
              <p:nvPr/>
            </p:nvSpPr>
            <p:spPr>
              <a:xfrm>
                <a:off x="4546432" y="3660818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48" name="Freeform 347"/>
              <p:cNvSpPr/>
              <p:nvPr/>
            </p:nvSpPr>
            <p:spPr>
              <a:xfrm>
                <a:off x="4546432" y="3625429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</p:grpSp>
      <p:grpSp>
        <p:nvGrpSpPr>
          <p:cNvPr id="351" name="Group 350"/>
          <p:cNvGrpSpPr/>
          <p:nvPr/>
        </p:nvGrpSpPr>
        <p:grpSpPr>
          <a:xfrm>
            <a:off x="1715483" y="3032275"/>
            <a:ext cx="578031" cy="246221"/>
            <a:chOff x="4546432" y="3572343"/>
            <a:chExt cx="636081" cy="270948"/>
          </a:xfrm>
        </p:grpSpPr>
        <p:sp>
          <p:nvSpPr>
            <p:cNvPr id="352" name="TextBox 351"/>
            <p:cNvSpPr txBox="1"/>
            <p:nvPr/>
          </p:nvSpPr>
          <p:spPr>
            <a:xfrm>
              <a:off x="4767624" y="3572343"/>
              <a:ext cx="414889" cy="2709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600"/>
                </a:lnSpc>
              </a:pPr>
              <a:r>
                <a:rPr lang="en-US" sz="500" dirty="0"/>
                <a:t>Status</a:t>
              </a:r>
            </a:p>
            <a:p>
              <a:pPr>
                <a:lnSpc>
                  <a:spcPts val="600"/>
                </a:lnSpc>
              </a:pPr>
              <a:r>
                <a:rPr lang="en-US" sz="500" dirty="0"/>
                <a:t>Control</a:t>
              </a:r>
            </a:p>
          </p:txBody>
        </p:sp>
        <p:grpSp>
          <p:nvGrpSpPr>
            <p:cNvPr id="353" name="Group 352"/>
            <p:cNvGrpSpPr/>
            <p:nvPr/>
          </p:nvGrpSpPr>
          <p:grpSpPr>
            <a:xfrm>
              <a:off x="4546432" y="3659125"/>
              <a:ext cx="289123" cy="152970"/>
              <a:chOff x="4546432" y="3625429"/>
              <a:chExt cx="539919" cy="186666"/>
            </a:xfrm>
          </p:grpSpPr>
          <p:sp>
            <p:nvSpPr>
              <p:cNvPr id="354" name="Freeform 353"/>
              <p:cNvSpPr/>
              <p:nvPr/>
            </p:nvSpPr>
            <p:spPr>
              <a:xfrm>
                <a:off x="4546432" y="3696205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55" name="Freeform 354"/>
              <p:cNvSpPr/>
              <p:nvPr/>
            </p:nvSpPr>
            <p:spPr>
              <a:xfrm>
                <a:off x="4546432" y="3660818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56" name="Freeform 355"/>
              <p:cNvSpPr/>
              <p:nvPr/>
            </p:nvSpPr>
            <p:spPr>
              <a:xfrm>
                <a:off x="4546432" y="3625429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1715482" y="3611414"/>
            <a:ext cx="687034" cy="208916"/>
            <a:chOff x="4165855" y="3579457"/>
            <a:chExt cx="858270" cy="260986"/>
          </a:xfrm>
        </p:grpSpPr>
        <p:grpSp>
          <p:nvGrpSpPr>
            <p:cNvPr id="359" name="Group 358"/>
            <p:cNvGrpSpPr/>
            <p:nvPr/>
          </p:nvGrpSpPr>
          <p:grpSpPr>
            <a:xfrm flipV="1">
              <a:off x="4165855" y="3579457"/>
              <a:ext cx="328221" cy="173656"/>
              <a:chOff x="4546432" y="3625429"/>
              <a:chExt cx="539919" cy="186666"/>
            </a:xfrm>
          </p:grpSpPr>
          <p:sp>
            <p:nvSpPr>
              <p:cNvPr id="360" name="Freeform 359"/>
              <p:cNvSpPr/>
              <p:nvPr/>
            </p:nvSpPr>
            <p:spPr>
              <a:xfrm>
                <a:off x="4546432" y="3696205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61" name="Freeform 360"/>
              <p:cNvSpPr/>
              <p:nvPr/>
            </p:nvSpPr>
            <p:spPr>
              <a:xfrm>
                <a:off x="4546432" y="3660818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62" name="Freeform 361"/>
              <p:cNvSpPr/>
              <p:nvPr/>
            </p:nvSpPr>
            <p:spPr>
              <a:xfrm>
                <a:off x="4546432" y="3625429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367" name="TextBox 366"/>
            <p:cNvSpPr txBox="1"/>
            <p:nvPr/>
          </p:nvSpPr>
          <p:spPr>
            <a:xfrm>
              <a:off x="4416958" y="3628976"/>
              <a:ext cx="607167" cy="2114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600"/>
                </a:lnSpc>
              </a:pPr>
              <a:r>
                <a:rPr lang="en-US" sz="500" dirty="0"/>
                <a:t>Parameters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715482" y="4356450"/>
            <a:ext cx="687034" cy="205888"/>
            <a:chOff x="4165855" y="4510185"/>
            <a:chExt cx="858270" cy="257203"/>
          </a:xfrm>
        </p:grpSpPr>
        <p:grpSp>
          <p:nvGrpSpPr>
            <p:cNvPr id="363" name="Group 362"/>
            <p:cNvGrpSpPr/>
            <p:nvPr/>
          </p:nvGrpSpPr>
          <p:grpSpPr>
            <a:xfrm flipV="1">
              <a:off x="4165855" y="4510185"/>
              <a:ext cx="328221" cy="173656"/>
              <a:chOff x="4546432" y="3625429"/>
              <a:chExt cx="539919" cy="186666"/>
            </a:xfrm>
          </p:grpSpPr>
          <p:sp>
            <p:nvSpPr>
              <p:cNvPr id="364" name="Freeform 363"/>
              <p:cNvSpPr/>
              <p:nvPr/>
            </p:nvSpPr>
            <p:spPr>
              <a:xfrm>
                <a:off x="4546432" y="3696205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65" name="Freeform 364"/>
              <p:cNvSpPr/>
              <p:nvPr/>
            </p:nvSpPr>
            <p:spPr>
              <a:xfrm>
                <a:off x="4546432" y="3660818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66" name="Freeform 365"/>
              <p:cNvSpPr/>
              <p:nvPr/>
            </p:nvSpPr>
            <p:spPr>
              <a:xfrm>
                <a:off x="4546432" y="3625429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368" name="TextBox 367"/>
            <p:cNvSpPr txBox="1"/>
            <p:nvPr/>
          </p:nvSpPr>
          <p:spPr>
            <a:xfrm>
              <a:off x="4416958" y="4555921"/>
              <a:ext cx="607167" cy="2114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600"/>
                </a:lnSpc>
              </a:pPr>
              <a:r>
                <a:rPr lang="en-US" sz="500" dirty="0"/>
                <a:t>Parameters</a:t>
              </a:r>
            </a:p>
          </p:txBody>
        </p:sp>
      </p:grpSp>
      <p:sp>
        <p:nvSpPr>
          <p:cNvPr id="373" name="TextBox 372"/>
          <p:cNvSpPr txBox="1"/>
          <p:nvPr/>
        </p:nvSpPr>
        <p:spPr>
          <a:xfrm>
            <a:off x="3642761" y="2564034"/>
            <a:ext cx="1096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1. Address decode</a:t>
            </a:r>
          </a:p>
          <a:p>
            <a:r>
              <a:rPr lang="en-US" sz="800" dirty="0"/>
              <a:t>2. Back pressure</a:t>
            </a:r>
          </a:p>
          <a:p>
            <a:r>
              <a:rPr lang="en-US" sz="800" dirty="0"/>
              <a:t>3. Request arbitration</a:t>
            </a:r>
          </a:p>
        </p:txBody>
      </p:sp>
      <p:sp>
        <p:nvSpPr>
          <p:cNvPr id="378" name="Freeform 377"/>
          <p:cNvSpPr/>
          <p:nvPr/>
        </p:nvSpPr>
        <p:spPr>
          <a:xfrm>
            <a:off x="3463370" y="2920179"/>
            <a:ext cx="231541" cy="380185"/>
          </a:xfrm>
          <a:custGeom>
            <a:avLst/>
            <a:gdLst>
              <a:gd name="connsiteX0" fmla="*/ 0 w 254794"/>
              <a:gd name="connsiteY0" fmla="*/ 261937 h 261937"/>
              <a:gd name="connsiteX1" fmla="*/ 57150 w 254794"/>
              <a:gd name="connsiteY1" fmla="*/ 0 h 261937"/>
              <a:gd name="connsiteX2" fmla="*/ 254794 w 254794"/>
              <a:gd name="connsiteY2" fmla="*/ 0 h 261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4794" h="261937">
                <a:moveTo>
                  <a:pt x="0" y="261937"/>
                </a:moveTo>
                <a:lnTo>
                  <a:pt x="57150" y="0"/>
                </a:lnTo>
                <a:lnTo>
                  <a:pt x="254794" y="0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79" name="Freeform 378"/>
          <p:cNvSpPr/>
          <p:nvPr/>
        </p:nvSpPr>
        <p:spPr>
          <a:xfrm flipV="1">
            <a:off x="3463370" y="4360001"/>
            <a:ext cx="231541" cy="380184"/>
          </a:xfrm>
          <a:custGeom>
            <a:avLst/>
            <a:gdLst>
              <a:gd name="connsiteX0" fmla="*/ 0 w 254794"/>
              <a:gd name="connsiteY0" fmla="*/ 261937 h 261937"/>
              <a:gd name="connsiteX1" fmla="*/ 57150 w 254794"/>
              <a:gd name="connsiteY1" fmla="*/ 0 h 261937"/>
              <a:gd name="connsiteX2" fmla="*/ 254794 w 254794"/>
              <a:gd name="connsiteY2" fmla="*/ 0 h 261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4794" h="261937">
                <a:moveTo>
                  <a:pt x="0" y="261937"/>
                </a:moveTo>
                <a:lnTo>
                  <a:pt x="57150" y="0"/>
                </a:lnTo>
                <a:lnTo>
                  <a:pt x="254794" y="0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80" name="TextBox 379"/>
          <p:cNvSpPr txBox="1"/>
          <p:nvPr/>
        </p:nvSpPr>
        <p:spPr>
          <a:xfrm>
            <a:off x="3642761" y="4633547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1. Response arbitration</a:t>
            </a:r>
          </a:p>
          <a:p>
            <a:r>
              <a:rPr lang="en-US" sz="800" dirty="0"/>
              <a:t>2. Response back pressure</a:t>
            </a:r>
          </a:p>
          <a:p>
            <a:r>
              <a:rPr lang="en-US" sz="800" dirty="0"/>
              <a:t>3. Response routing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59378" y="1216240"/>
            <a:ext cx="4794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 Rounded MT Bold" panose="020F0704030504030204" pitchFamily="34" charset="0"/>
              </a:rPr>
              <a:t>Traditional FPGA Design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431622" y="5969890"/>
            <a:ext cx="5222120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/>
          <a:lstStyle/>
          <a:p>
            <a:pPr algn="ctr"/>
            <a:r>
              <a:rPr lang="en-US" sz="1400" dirty="0"/>
              <a:t>Quadratic Area Growth for Each Additional Accelerator and Interface</a:t>
            </a:r>
          </a:p>
        </p:txBody>
      </p:sp>
      <p:sp>
        <p:nvSpPr>
          <p:cNvPr id="221" name="Cloud 220"/>
          <p:cNvSpPr/>
          <p:nvPr/>
        </p:nvSpPr>
        <p:spPr>
          <a:xfrm rot="16200000">
            <a:off x="2248081" y="3235037"/>
            <a:ext cx="494933" cy="436577"/>
          </a:xfrm>
          <a:prstGeom prst="cloud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ctr"/>
            <a:r>
              <a:rPr lang="en-US" sz="900" dirty="0" smtClean="0"/>
              <a:t>CDC FIFOs</a:t>
            </a:r>
            <a:endParaRPr lang="en-US" sz="900" dirty="0"/>
          </a:p>
        </p:txBody>
      </p:sp>
      <p:sp>
        <p:nvSpPr>
          <p:cNvPr id="222" name="Cloud 221"/>
          <p:cNvSpPr/>
          <p:nvPr/>
        </p:nvSpPr>
        <p:spPr>
          <a:xfrm rot="16200000">
            <a:off x="2248082" y="3979255"/>
            <a:ext cx="494933" cy="436578"/>
          </a:xfrm>
          <a:prstGeom prst="cloud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ctr"/>
            <a:r>
              <a:rPr lang="en-US" sz="900" dirty="0" smtClean="0"/>
              <a:t>CDC FIFOs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95590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59378" y="1776955"/>
            <a:ext cx="4794363" cy="4111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18" name="Rectangle 17"/>
          <p:cNvSpPr/>
          <p:nvPr/>
        </p:nvSpPr>
        <p:spPr>
          <a:xfrm>
            <a:off x="971220" y="2324231"/>
            <a:ext cx="4044275" cy="30164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" name="Freeform 2"/>
          <p:cNvSpPr/>
          <p:nvPr/>
        </p:nvSpPr>
        <p:spPr>
          <a:xfrm>
            <a:off x="2201439" y="3030798"/>
            <a:ext cx="1908047" cy="1585970"/>
          </a:xfrm>
          <a:custGeom>
            <a:avLst/>
            <a:gdLst>
              <a:gd name="connsiteX0" fmla="*/ 414338 w 1908047"/>
              <a:gd name="connsiteY0" fmla="*/ 4820 h 1585970"/>
              <a:gd name="connsiteX1" fmla="*/ 414338 w 1908047"/>
              <a:gd name="connsiteY1" fmla="*/ 4820 h 1585970"/>
              <a:gd name="connsiteX2" fmla="*/ 304800 w 1908047"/>
              <a:gd name="connsiteY2" fmla="*/ 9582 h 1585970"/>
              <a:gd name="connsiteX3" fmla="*/ 280988 w 1908047"/>
              <a:gd name="connsiteY3" fmla="*/ 14345 h 1585970"/>
              <a:gd name="connsiteX4" fmla="*/ 252413 w 1908047"/>
              <a:gd name="connsiteY4" fmla="*/ 19107 h 1585970"/>
              <a:gd name="connsiteX5" fmla="*/ 235744 w 1908047"/>
              <a:gd name="connsiteY5" fmla="*/ 23870 h 1585970"/>
              <a:gd name="connsiteX6" fmla="*/ 202407 w 1908047"/>
              <a:gd name="connsiteY6" fmla="*/ 33395 h 1585970"/>
              <a:gd name="connsiteX7" fmla="*/ 188119 w 1908047"/>
              <a:gd name="connsiteY7" fmla="*/ 35776 h 1585970"/>
              <a:gd name="connsiteX8" fmla="*/ 173832 w 1908047"/>
              <a:gd name="connsiteY8" fmla="*/ 40538 h 1585970"/>
              <a:gd name="connsiteX9" fmla="*/ 159544 w 1908047"/>
              <a:gd name="connsiteY9" fmla="*/ 45301 h 1585970"/>
              <a:gd name="connsiteX10" fmla="*/ 130969 w 1908047"/>
              <a:gd name="connsiteY10" fmla="*/ 54826 h 1585970"/>
              <a:gd name="connsiteX11" fmla="*/ 123825 w 1908047"/>
              <a:gd name="connsiteY11" fmla="*/ 57207 h 1585970"/>
              <a:gd name="connsiteX12" fmla="*/ 116682 w 1908047"/>
              <a:gd name="connsiteY12" fmla="*/ 59588 h 1585970"/>
              <a:gd name="connsiteX13" fmla="*/ 102394 w 1908047"/>
              <a:gd name="connsiteY13" fmla="*/ 69113 h 1585970"/>
              <a:gd name="connsiteX14" fmla="*/ 95250 w 1908047"/>
              <a:gd name="connsiteY14" fmla="*/ 73876 h 1585970"/>
              <a:gd name="connsiteX15" fmla="*/ 88107 w 1908047"/>
              <a:gd name="connsiteY15" fmla="*/ 76257 h 1585970"/>
              <a:gd name="connsiteX16" fmla="*/ 73819 w 1908047"/>
              <a:gd name="connsiteY16" fmla="*/ 88163 h 1585970"/>
              <a:gd name="connsiteX17" fmla="*/ 66675 w 1908047"/>
              <a:gd name="connsiteY17" fmla="*/ 92926 h 1585970"/>
              <a:gd name="connsiteX18" fmla="*/ 54769 w 1908047"/>
              <a:gd name="connsiteY18" fmla="*/ 107213 h 1585970"/>
              <a:gd name="connsiteX19" fmla="*/ 47625 w 1908047"/>
              <a:gd name="connsiteY19" fmla="*/ 111976 h 1585970"/>
              <a:gd name="connsiteX20" fmla="*/ 38100 w 1908047"/>
              <a:gd name="connsiteY20" fmla="*/ 123882 h 1585970"/>
              <a:gd name="connsiteX21" fmla="*/ 35719 w 1908047"/>
              <a:gd name="connsiteY21" fmla="*/ 131026 h 1585970"/>
              <a:gd name="connsiteX22" fmla="*/ 26194 w 1908047"/>
              <a:gd name="connsiteY22" fmla="*/ 145313 h 1585970"/>
              <a:gd name="connsiteX23" fmla="*/ 21432 w 1908047"/>
              <a:gd name="connsiteY23" fmla="*/ 152457 h 1585970"/>
              <a:gd name="connsiteX24" fmla="*/ 16669 w 1908047"/>
              <a:gd name="connsiteY24" fmla="*/ 159601 h 1585970"/>
              <a:gd name="connsiteX25" fmla="*/ 7144 w 1908047"/>
              <a:gd name="connsiteY25" fmla="*/ 188176 h 1585970"/>
              <a:gd name="connsiteX26" fmla="*/ 4763 w 1908047"/>
              <a:gd name="connsiteY26" fmla="*/ 195320 h 1585970"/>
              <a:gd name="connsiteX27" fmla="*/ 2382 w 1908047"/>
              <a:gd name="connsiteY27" fmla="*/ 202463 h 1585970"/>
              <a:gd name="connsiteX28" fmla="*/ 0 w 1908047"/>
              <a:gd name="connsiteY28" fmla="*/ 250088 h 1585970"/>
              <a:gd name="connsiteX29" fmla="*/ 4763 w 1908047"/>
              <a:gd name="connsiteY29" fmla="*/ 328670 h 1585970"/>
              <a:gd name="connsiteX30" fmla="*/ 7144 w 1908047"/>
              <a:gd name="connsiteY30" fmla="*/ 390582 h 1585970"/>
              <a:gd name="connsiteX31" fmla="*/ 11907 w 1908047"/>
              <a:gd name="connsiteY31" fmla="*/ 433445 h 1585970"/>
              <a:gd name="connsiteX32" fmla="*/ 19050 w 1908047"/>
              <a:gd name="connsiteY32" fmla="*/ 485832 h 1585970"/>
              <a:gd name="connsiteX33" fmla="*/ 26194 w 1908047"/>
              <a:gd name="connsiteY33" fmla="*/ 509645 h 1585970"/>
              <a:gd name="connsiteX34" fmla="*/ 28575 w 1908047"/>
              <a:gd name="connsiteY34" fmla="*/ 516788 h 1585970"/>
              <a:gd name="connsiteX35" fmla="*/ 30957 w 1908047"/>
              <a:gd name="connsiteY35" fmla="*/ 531076 h 1585970"/>
              <a:gd name="connsiteX36" fmla="*/ 33338 w 1908047"/>
              <a:gd name="connsiteY36" fmla="*/ 538220 h 1585970"/>
              <a:gd name="connsiteX37" fmla="*/ 35719 w 1908047"/>
              <a:gd name="connsiteY37" fmla="*/ 547745 h 1585970"/>
              <a:gd name="connsiteX38" fmla="*/ 42863 w 1908047"/>
              <a:gd name="connsiteY38" fmla="*/ 576320 h 1585970"/>
              <a:gd name="connsiteX39" fmla="*/ 45244 w 1908047"/>
              <a:gd name="connsiteY39" fmla="*/ 583463 h 1585970"/>
              <a:gd name="connsiteX40" fmla="*/ 47625 w 1908047"/>
              <a:gd name="connsiteY40" fmla="*/ 590607 h 1585970"/>
              <a:gd name="connsiteX41" fmla="*/ 57150 w 1908047"/>
              <a:gd name="connsiteY41" fmla="*/ 604895 h 1585970"/>
              <a:gd name="connsiteX42" fmla="*/ 59532 w 1908047"/>
              <a:gd name="connsiteY42" fmla="*/ 612038 h 1585970"/>
              <a:gd name="connsiteX43" fmla="*/ 66675 w 1908047"/>
              <a:gd name="connsiteY43" fmla="*/ 619182 h 1585970"/>
              <a:gd name="connsiteX44" fmla="*/ 83344 w 1908047"/>
              <a:gd name="connsiteY44" fmla="*/ 638232 h 1585970"/>
              <a:gd name="connsiteX45" fmla="*/ 85725 w 1908047"/>
              <a:gd name="connsiteY45" fmla="*/ 645376 h 1585970"/>
              <a:gd name="connsiteX46" fmla="*/ 92869 w 1908047"/>
              <a:gd name="connsiteY46" fmla="*/ 650138 h 1585970"/>
              <a:gd name="connsiteX47" fmla="*/ 107157 w 1908047"/>
              <a:gd name="connsiteY47" fmla="*/ 659663 h 1585970"/>
              <a:gd name="connsiteX48" fmla="*/ 111919 w 1908047"/>
              <a:gd name="connsiteY48" fmla="*/ 666807 h 1585970"/>
              <a:gd name="connsiteX49" fmla="*/ 126207 w 1908047"/>
              <a:gd name="connsiteY49" fmla="*/ 678713 h 1585970"/>
              <a:gd name="connsiteX50" fmla="*/ 135732 w 1908047"/>
              <a:gd name="connsiteY50" fmla="*/ 693001 h 1585970"/>
              <a:gd name="connsiteX51" fmla="*/ 140494 w 1908047"/>
              <a:gd name="connsiteY51" fmla="*/ 700145 h 1585970"/>
              <a:gd name="connsiteX52" fmla="*/ 145257 w 1908047"/>
              <a:gd name="connsiteY52" fmla="*/ 707288 h 1585970"/>
              <a:gd name="connsiteX53" fmla="*/ 150019 w 1908047"/>
              <a:gd name="connsiteY53" fmla="*/ 723957 h 1585970"/>
              <a:gd name="connsiteX54" fmla="*/ 152400 w 1908047"/>
              <a:gd name="connsiteY54" fmla="*/ 740626 h 1585970"/>
              <a:gd name="connsiteX55" fmla="*/ 150019 w 1908047"/>
              <a:gd name="connsiteY55" fmla="*/ 816826 h 1585970"/>
              <a:gd name="connsiteX56" fmla="*/ 138113 w 1908047"/>
              <a:gd name="connsiteY56" fmla="*/ 838257 h 1585970"/>
              <a:gd name="connsiteX57" fmla="*/ 133350 w 1908047"/>
              <a:gd name="connsiteY57" fmla="*/ 845401 h 1585970"/>
              <a:gd name="connsiteX58" fmla="*/ 128588 w 1908047"/>
              <a:gd name="connsiteY58" fmla="*/ 852545 h 1585970"/>
              <a:gd name="connsiteX59" fmla="*/ 121444 w 1908047"/>
              <a:gd name="connsiteY59" fmla="*/ 862070 h 1585970"/>
              <a:gd name="connsiteX60" fmla="*/ 111919 w 1908047"/>
              <a:gd name="connsiteY60" fmla="*/ 876357 h 1585970"/>
              <a:gd name="connsiteX61" fmla="*/ 97632 w 1908047"/>
              <a:gd name="connsiteY61" fmla="*/ 897788 h 1585970"/>
              <a:gd name="connsiteX62" fmla="*/ 92869 w 1908047"/>
              <a:gd name="connsiteY62" fmla="*/ 904932 h 1585970"/>
              <a:gd name="connsiteX63" fmla="*/ 88107 w 1908047"/>
              <a:gd name="connsiteY63" fmla="*/ 912076 h 1585970"/>
              <a:gd name="connsiteX64" fmla="*/ 80963 w 1908047"/>
              <a:gd name="connsiteY64" fmla="*/ 919220 h 1585970"/>
              <a:gd name="connsiteX65" fmla="*/ 69057 w 1908047"/>
              <a:gd name="connsiteY65" fmla="*/ 931126 h 1585970"/>
              <a:gd name="connsiteX66" fmla="*/ 64294 w 1908047"/>
              <a:gd name="connsiteY66" fmla="*/ 940651 h 1585970"/>
              <a:gd name="connsiteX67" fmla="*/ 59532 w 1908047"/>
              <a:gd name="connsiteY67" fmla="*/ 947795 h 1585970"/>
              <a:gd name="connsiteX68" fmla="*/ 45244 w 1908047"/>
              <a:gd name="connsiteY68" fmla="*/ 964463 h 1585970"/>
              <a:gd name="connsiteX69" fmla="*/ 38100 w 1908047"/>
              <a:gd name="connsiteY69" fmla="*/ 969226 h 1585970"/>
              <a:gd name="connsiteX70" fmla="*/ 33338 w 1908047"/>
              <a:gd name="connsiteY70" fmla="*/ 983513 h 1585970"/>
              <a:gd name="connsiteX71" fmla="*/ 28575 w 1908047"/>
              <a:gd name="connsiteY71" fmla="*/ 1000182 h 1585970"/>
              <a:gd name="connsiteX72" fmla="*/ 26194 w 1908047"/>
              <a:gd name="connsiteY72" fmla="*/ 1014470 h 1585970"/>
              <a:gd name="connsiteX73" fmla="*/ 21432 w 1908047"/>
              <a:gd name="connsiteY73" fmla="*/ 1028757 h 1585970"/>
              <a:gd name="connsiteX74" fmla="*/ 19050 w 1908047"/>
              <a:gd name="connsiteY74" fmla="*/ 1035901 h 1585970"/>
              <a:gd name="connsiteX75" fmla="*/ 16669 w 1908047"/>
              <a:gd name="connsiteY75" fmla="*/ 1050188 h 1585970"/>
              <a:gd name="connsiteX76" fmla="*/ 14288 w 1908047"/>
              <a:gd name="connsiteY76" fmla="*/ 1059713 h 1585970"/>
              <a:gd name="connsiteX77" fmla="*/ 9525 w 1908047"/>
              <a:gd name="connsiteY77" fmla="*/ 1085907 h 1585970"/>
              <a:gd name="connsiteX78" fmla="*/ 7144 w 1908047"/>
              <a:gd name="connsiteY78" fmla="*/ 1095432 h 1585970"/>
              <a:gd name="connsiteX79" fmla="*/ 2382 w 1908047"/>
              <a:gd name="connsiteY79" fmla="*/ 1128770 h 1585970"/>
              <a:gd name="connsiteX80" fmla="*/ 4763 w 1908047"/>
              <a:gd name="connsiteY80" fmla="*/ 1185920 h 1585970"/>
              <a:gd name="connsiteX81" fmla="*/ 9525 w 1908047"/>
              <a:gd name="connsiteY81" fmla="*/ 1214495 h 1585970"/>
              <a:gd name="connsiteX82" fmla="*/ 14288 w 1908047"/>
              <a:gd name="connsiteY82" fmla="*/ 1238307 h 1585970"/>
              <a:gd name="connsiteX83" fmla="*/ 16669 w 1908047"/>
              <a:gd name="connsiteY83" fmla="*/ 1247832 h 1585970"/>
              <a:gd name="connsiteX84" fmla="*/ 19050 w 1908047"/>
              <a:gd name="connsiteY84" fmla="*/ 1254976 h 1585970"/>
              <a:gd name="connsiteX85" fmla="*/ 28575 w 1908047"/>
              <a:gd name="connsiteY85" fmla="*/ 1288313 h 1585970"/>
              <a:gd name="connsiteX86" fmla="*/ 38100 w 1908047"/>
              <a:gd name="connsiteY86" fmla="*/ 1302601 h 1585970"/>
              <a:gd name="connsiteX87" fmla="*/ 47625 w 1908047"/>
              <a:gd name="connsiteY87" fmla="*/ 1316888 h 1585970"/>
              <a:gd name="connsiteX88" fmla="*/ 54769 w 1908047"/>
              <a:gd name="connsiteY88" fmla="*/ 1331176 h 1585970"/>
              <a:gd name="connsiteX89" fmla="*/ 61913 w 1908047"/>
              <a:gd name="connsiteY89" fmla="*/ 1338320 h 1585970"/>
              <a:gd name="connsiteX90" fmla="*/ 66675 w 1908047"/>
              <a:gd name="connsiteY90" fmla="*/ 1345463 h 1585970"/>
              <a:gd name="connsiteX91" fmla="*/ 78582 w 1908047"/>
              <a:gd name="connsiteY91" fmla="*/ 1359751 h 1585970"/>
              <a:gd name="connsiteX92" fmla="*/ 100013 w 1908047"/>
              <a:gd name="connsiteY92" fmla="*/ 1378801 h 1585970"/>
              <a:gd name="connsiteX93" fmla="*/ 107157 w 1908047"/>
              <a:gd name="connsiteY93" fmla="*/ 1385945 h 1585970"/>
              <a:gd name="connsiteX94" fmla="*/ 121444 w 1908047"/>
              <a:gd name="connsiteY94" fmla="*/ 1393088 h 1585970"/>
              <a:gd name="connsiteX95" fmla="*/ 128588 w 1908047"/>
              <a:gd name="connsiteY95" fmla="*/ 1397851 h 1585970"/>
              <a:gd name="connsiteX96" fmla="*/ 133350 w 1908047"/>
              <a:gd name="connsiteY96" fmla="*/ 1404995 h 1585970"/>
              <a:gd name="connsiteX97" fmla="*/ 140494 w 1908047"/>
              <a:gd name="connsiteY97" fmla="*/ 1407376 h 1585970"/>
              <a:gd name="connsiteX98" fmla="*/ 147638 w 1908047"/>
              <a:gd name="connsiteY98" fmla="*/ 1412138 h 1585970"/>
              <a:gd name="connsiteX99" fmla="*/ 159544 w 1908047"/>
              <a:gd name="connsiteY99" fmla="*/ 1421663 h 1585970"/>
              <a:gd name="connsiteX100" fmla="*/ 166688 w 1908047"/>
              <a:gd name="connsiteY100" fmla="*/ 1428807 h 1585970"/>
              <a:gd name="connsiteX101" fmla="*/ 180975 w 1908047"/>
              <a:gd name="connsiteY101" fmla="*/ 1438332 h 1585970"/>
              <a:gd name="connsiteX102" fmla="*/ 188119 w 1908047"/>
              <a:gd name="connsiteY102" fmla="*/ 1443095 h 1585970"/>
              <a:gd name="connsiteX103" fmla="*/ 195263 w 1908047"/>
              <a:gd name="connsiteY103" fmla="*/ 1450238 h 1585970"/>
              <a:gd name="connsiteX104" fmla="*/ 209550 w 1908047"/>
              <a:gd name="connsiteY104" fmla="*/ 1459763 h 1585970"/>
              <a:gd name="connsiteX105" fmla="*/ 216694 w 1908047"/>
              <a:gd name="connsiteY105" fmla="*/ 1464526 h 1585970"/>
              <a:gd name="connsiteX106" fmla="*/ 238125 w 1908047"/>
              <a:gd name="connsiteY106" fmla="*/ 1478813 h 1585970"/>
              <a:gd name="connsiteX107" fmla="*/ 252413 w 1908047"/>
              <a:gd name="connsiteY107" fmla="*/ 1488338 h 1585970"/>
              <a:gd name="connsiteX108" fmla="*/ 266700 w 1908047"/>
              <a:gd name="connsiteY108" fmla="*/ 1495482 h 1585970"/>
              <a:gd name="connsiteX109" fmla="*/ 288132 w 1908047"/>
              <a:gd name="connsiteY109" fmla="*/ 1505007 h 1585970"/>
              <a:gd name="connsiteX110" fmla="*/ 304800 w 1908047"/>
              <a:gd name="connsiteY110" fmla="*/ 1509770 h 1585970"/>
              <a:gd name="connsiteX111" fmla="*/ 311944 w 1908047"/>
              <a:gd name="connsiteY111" fmla="*/ 1514532 h 1585970"/>
              <a:gd name="connsiteX112" fmla="*/ 321469 w 1908047"/>
              <a:gd name="connsiteY112" fmla="*/ 1516913 h 1585970"/>
              <a:gd name="connsiteX113" fmla="*/ 335757 w 1908047"/>
              <a:gd name="connsiteY113" fmla="*/ 1521676 h 1585970"/>
              <a:gd name="connsiteX114" fmla="*/ 342900 w 1908047"/>
              <a:gd name="connsiteY114" fmla="*/ 1526438 h 1585970"/>
              <a:gd name="connsiteX115" fmla="*/ 357188 w 1908047"/>
              <a:gd name="connsiteY115" fmla="*/ 1531201 h 1585970"/>
              <a:gd name="connsiteX116" fmla="*/ 364332 w 1908047"/>
              <a:gd name="connsiteY116" fmla="*/ 1535963 h 1585970"/>
              <a:gd name="connsiteX117" fmla="*/ 378619 w 1908047"/>
              <a:gd name="connsiteY117" fmla="*/ 1540726 h 1585970"/>
              <a:gd name="connsiteX118" fmla="*/ 385763 w 1908047"/>
              <a:gd name="connsiteY118" fmla="*/ 1543107 h 1585970"/>
              <a:gd name="connsiteX119" fmla="*/ 402432 w 1908047"/>
              <a:gd name="connsiteY119" fmla="*/ 1547870 h 1585970"/>
              <a:gd name="connsiteX120" fmla="*/ 409575 w 1908047"/>
              <a:gd name="connsiteY120" fmla="*/ 1552632 h 1585970"/>
              <a:gd name="connsiteX121" fmla="*/ 423863 w 1908047"/>
              <a:gd name="connsiteY121" fmla="*/ 1557395 h 1585970"/>
              <a:gd name="connsiteX122" fmla="*/ 431007 w 1908047"/>
              <a:gd name="connsiteY122" fmla="*/ 1559776 h 1585970"/>
              <a:gd name="connsiteX123" fmla="*/ 438150 w 1908047"/>
              <a:gd name="connsiteY123" fmla="*/ 1562157 h 1585970"/>
              <a:gd name="connsiteX124" fmla="*/ 459582 w 1908047"/>
              <a:gd name="connsiteY124" fmla="*/ 1571682 h 1585970"/>
              <a:gd name="connsiteX125" fmla="*/ 466725 w 1908047"/>
              <a:gd name="connsiteY125" fmla="*/ 1574063 h 1585970"/>
              <a:gd name="connsiteX126" fmla="*/ 473869 w 1908047"/>
              <a:gd name="connsiteY126" fmla="*/ 1578826 h 1585970"/>
              <a:gd name="connsiteX127" fmla="*/ 481013 w 1908047"/>
              <a:gd name="connsiteY127" fmla="*/ 1581207 h 1585970"/>
              <a:gd name="connsiteX128" fmla="*/ 509588 w 1908047"/>
              <a:gd name="connsiteY128" fmla="*/ 1585970 h 1585970"/>
              <a:gd name="connsiteX129" fmla="*/ 688182 w 1908047"/>
              <a:gd name="connsiteY129" fmla="*/ 1583588 h 1585970"/>
              <a:gd name="connsiteX130" fmla="*/ 702469 w 1908047"/>
              <a:gd name="connsiteY130" fmla="*/ 1578826 h 1585970"/>
              <a:gd name="connsiteX131" fmla="*/ 723900 w 1908047"/>
              <a:gd name="connsiteY131" fmla="*/ 1571682 h 1585970"/>
              <a:gd name="connsiteX132" fmla="*/ 731044 w 1908047"/>
              <a:gd name="connsiteY132" fmla="*/ 1569301 h 1585970"/>
              <a:gd name="connsiteX133" fmla="*/ 769144 w 1908047"/>
              <a:gd name="connsiteY133" fmla="*/ 1562157 h 1585970"/>
              <a:gd name="connsiteX134" fmla="*/ 781050 w 1908047"/>
              <a:gd name="connsiteY134" fmla="*/ 1559776 h 1585970"/>
              <a:gd name="connsiteX135" fmla="*/ 802482 w 1908047"/>
              <a:gd name="connsiteY135" fmla="*/ 1552632 h 1585970"/>
              <a:gd name="connsiteX136" fmla="*/ 809625 w 1908047"/>
              <a:gd name="connsiteY136" fmla="*/ 1550251 h 1585970"/>
              <a:gd name="connsiteX137" fmla="*/ 826294 w 1908047"/>
              <a:gd name="connsiteY137" fmla="*/ 1545488 h 1585970"/>
              <a:gd name="connsiteX138" fmla="*/ 838200 w 1908047"/>
              <a:gd name="connsiteY138" fmla="*/ 1540726 h 1585970"/>
              <a:gd name="connsiteX139" fmla="*/ 854869 w 1908047"/>
              <a:gd name="connsiteY139" fmla="*/ 1535963 h 1585970"/>
              <a:gd name="connsiteX140" fmla="*/ 864394 w 1908047"/>
              <a:gd name="connsiteY140" fmla="*/ 1531201 h 1585970"/>
              <a:gd name="connsiteX141" fmla="*/ 873919 w 1908047"/>
              <a:gd name="connsiteY141" fmla="*/ 1528820 h 1585970"/>
              <a:gd name="connsiteX142" fmla="*/ 897732 w 1908047"/>
              <a:gd name="connsiteY142" fmla="*/ 1521676 h 1585970"/>
              <a:gd name="connsiteX143" fmla="*/ 931069 w 1908047"/>
              <a:gd name="connsiteY143" fmla="*/ 1516913 h 1585970"/>
              <a:gd name="connsiteX144" fmla="*/ 971550 w 1908047"/>
              <a:gd name="connsiteY144" fmla="*/ 1505007 h 1585970"/>
              <a:gd name="connsiteX145" fmla="*/ 997744 w 1908047"/>
              <a:gd name="connsiteY145" fmla="*/ 1500245 h 1585970"/>
              <a:gd name="connsiteX146" fmla="*/ 1007269 w 1908047"/>
              <a:gd name="connsiteY146" fmla="*/ 1497863 h 1585970"/>
              <a:gd name="connsiteX147" fmla="*/ 1026319 w 1908047"/>
              <a:gd name="connsiteY147" fmla="*/ 1495482 h 1585970"/>
              <a:gd name="connsiteX148" fmla="*/ 1033463 w 1908047"/>
              <a:gd name="connsiteY148" fmla="*/ 1493101 h 1585970"/>
              <a:gd name="connsiteX149" fmla="*/ 1064419 w 1908047"/>
              <a:gd name="connsiteY149" fmla="*/ 1488338 h 1585970"/>
              <a:gd name="connsiteX150" fmla="*/ 1214438 w 1908047"/>
              <a:gd name="connsiteY150" fmla="*/ 1483576 h 1585970"/>
              <a:gd name="connsiteX151" fmla="*/ 1243013 w 1908047"/>
              <a:gd name="connsiteY151" fmla="*/ 1481195 h 1585970"/>
              <a:gd name="connsiteX152" fmla="*/ 1340644 w 1908047"/>
              <a:gd name="connsiteY152" fmla="*/ 1488338 h 1585970"/>
              <a:gd name="connsiteX153" fmla="*/ 1357313 w 1908047"/>
              <a:gd name="connsiteY153" fmla="*/ 1490720 h 1585970"/>
              <a:gd name="connsiteX154" fmla="*/ 1381125 w 1908047"/>
              <a:gd name="connsiteY154" fmla="*/ 1495482 h 1585970"/>
              <a:gd name="connsiteX155" fmla="*/ 1428750 w 1908047"/>
              <a:gd name="connsiteY155" fmla="*/ 1500245 h 1585970"/>
              <a:gd name="connsiteX156" fmla="*/ 1445419 w 1908047"/>
              <a:gd name="connsiteY156" fmla="*/ 1502626 h 1585970"/>
              <a:gd name="connsiteX157" fmla="*/ 1471613 w 1908047"/>
              <a:gd name="connsiteY157" fmla="*/ 1505007 h 1585970"/>
              <a:gd name="connsiteX158" fmla="*/ 1495425 w 1908047"/>
              <a:gd name="connsiteY158" fmla="*/ 1507388 h 1585970"/>
              <a:gd name="connsiteX159" fmla="*/ 1571625 w 1908047"/>
              <a:gd name="connsiteY159" fmla="*/ 1505007 h 1585970"/>
              <a:gd name="connsiteX160" fmla="*/ 1607344 w 1908047"/>
              <a:gd name="connsiteY160" fmla="*/ 1497863 h 1585970"/>
              <a:gd name="connsiteX161" fmla="*/ 1614488 w 1908047"/>
              <a:gd name="connsiteY161" fmla="*/ 1495482 h 1585970"/>
              <a:gd name="connsiteX162" fmla="*/ 1628775 w 1908047"/>
              <a:gd name="connsiteY162" fmla="*/ 1493101 h 1585970"/>
              <a:gd name="connsiteX163" fmla="*/ 1650207 w 1908047"/>
              <a:gd name="connsiteY163" fmla="*/ 1483576 h 1585970"/>
              <a:gd name="connsiteX164" fmla="*/ 1674019 w 1908047"/>
              <a:gd name="connsiteY164" fmla="*/ 1474051 h 1585970"/>
              <a:gd name="connsiteX165" fmla="*/ 1693069 w 1908047"/>
              <a:gd name="connsiteY165" fmla="*/ 1464526 h 1585970"/>
              <a:gd name="connsiteX166" fmla="*/ 1702594 w 1908047"/>
              <a:gd name="connsiteY166" fmla="*/ 1459763 h 1585970"/>
              <a:gd name="connsiteX167" fmla="*/ 1709738 w 1908047"/>
              <a:gd name="connsiteY167" fmla="*/ 1457382 h 1585970"/>
              <a:gd name="connsiteX168" fmla="*/ 1728788 w 1908047"/>
              <a:gd name="connsiteY168" fmla="*/ 1443095 h 1585970"/>
              <a:gd name="connsiteX169" fmla="*/ 1745457 w 1908047"/>
              <a:gd name="connsiteY169" fmla="*/ 1428807 h 1585970"/>
              <a:gd name="connsiteX170" fmla="*/ 1752600 w 1908047"/>
              <a:gd name="connsiteY170" fmla="*/ 1426426 h 1585970"/>
              <a:gd name="connsiteX171" fmla="*/ 1766888 w 1908047"/>
              <a:gd name="connsiteY171" fmla="*/ 1409757 h 1585970"/>
              <a:gd name="connsiteX172" fmla="*/ 1774032 w 1908047"/>
              <a:gd name="connsiteY172" fmla="*/ 1402613 h 1585970"/>
              <a:gd name="connsiteX173" fmla="*/ 1783557 w 1908047"/>
              <a:gd name="connsiteY173" fmla="*/ 1388326 h 1585970"/>
              <a:gd name="connsiteX174" fmla="*/ 1788319 w 1908047"/>
              <a:gd name="connsiteY174" fmla="*/ 1362132 h 1585970"/>
              <a:gd name="connsiteX175" fmla="*/ 1790700 w 1908047"/>
              <a:gd name="connsiteY175" fmla="*/ 1302601 h 1585970"/>
              <a:gd name="connsiteX176" fmla="*/ 1800225 w 1908047"/>
              <a:gd name="connsiteY176" fmla="*/ 1278788 h 1585970"/>
              <a:gd name="connsiteX177" fmla="*/ 1804988 w 1908047"/>
              <a:gd name="connsiteY177" fmla="*/ 1266882 h 1585970"/>
              <a:gd name="connsiteX178" fmla="*/ 1814513 w 1908047"/>
              <a:gd name="connsiteY178" fmla="*/ 1224020 h 1585970"/>
              <a:gd name="connsiteX179" fmla="*/ 1814513 w 1908047"/>
              <a:gd name="connsiteY179" fmla="*/ 1224020 h 1585970"/>
              <a:gd name="connsiteX180" fmla="*/ 1821657 w 1908047"/>
              <a:gd name="connsiteY180" fmla="*/ 1207351 h 1585970"/>
              <a:gd name="connsiteX181" fmla="*/ 1828800 w 1908047"/>
              <a:gd name="connsiteY181" fmla="*/ 1188301 h 1585970"/>
              <a:gd name="connsiteX182" fmla="*/ 1831182 w 1908047"/>
              <a:gd name="connsiteY182" fmla="*/ 1176395 h 1585970"/>
              <a:gd name="connsiteX183" fmla="*/ 1833563 w 1908047"/>
              <a:gd name="connsiteY183" fmla="*/ 1169251 h 1585970"/>
              <a:gd name="connsiteX184" fmla="*/ 1840707 w 1908047"/>
              <a:gd name="connsiteY184" fmla="*/ 1143057 h 1585970"/>
              <a:gd name="connsiteX185" fmla="*/ 1845469 w 1908047"/>
              <a:gd name="connsiteY185" fmla="*/ 1116863 h 1585970"/>
              <a:gd name="connsiteX186" fmla="*/ 1847850 w 1908047"/>
              <a:gd name="connsiteY186" fmla="*/ 1104957 h 1585970"/>
              <a:gd name="connsiteX187" fmla="*/ 1876425 w 1908047"/>
              <a:gd name="connsiteY187" fmla="*/ 1040663 h 1585970"/>
              <a:gd name="connsiteX188" fmla="*/ 1885950 w 1908047"/>
              <a:gd name="connsiteY188" fmla="*/ 1014470 h 1585970"/>
              <a:gd name="connsiteX189" fmla="*/ 1900238 w 1908047"/>
              <a:gd name="connsiteY189" fmla="*/ 966845 h 1585970"/>
              <a:gd name="connsiteX190" fmla="*/ 1897857 w 1908047"/>
              <a:gd name="connsiteY190" fmla="*/ 762057 h 1585970"/>
              <a:gd name="connsiteX191" fmla="*/ 1893094 w 1908047"/>
              <a:gd name="connsiteY191" fmla="*/ 740626 h 1585970"/>
              <a:gd name="connsiteX192" fmla="*/ 1888332 w 1908047"/>
              <a:gd name="connsiteY192" fmla="*/ 719195 h 1585970"/>
              <a:gd name="connsiteX193" fmla="*/ 1883569 w 1908047"/>
              <a:gd name="connsiteY193" fmla="*/ 707288 h 1585970"/>
              <a:gd name="connsiteX194" fmla="*/ 1876425 w 1908047"/>
              <a:gd name="connsiteY194" fmla="*/ 681095 h 1585970"/>
              <a:gd name="connsiteX195" fmla="*/ 1869282 w 1908047"/>
              <a:gd name="connsiteY195" fmla="*/ 654901 h 1585970"/>
              <a:gd name="connsiteX196" fmla="*/ 1871663 w 1908047"/>
              <a:gd name="connsiteY196" fmla="*/ 600132 h 1585970"/>
              <a:gd name="connsiteX197" fmla="*/ 1874044 w 1908047"/>
              <a:gd name="connsiteY197" fmla="*/ 583463 h 1585970"/>
              <a:gd name="connsiteX198" fmla="*/ 1871663 w 1908047"/>
              <a:gd name="connsiteY198" fmla="*/ 512026 h 1585970"/>
              <a:gd name="connsiteX199" fmla="*/ 1866900 w 1908047"/>
              <a:gd name="connsiteY199" fmla="*/ 497738 h 1585970"/>
              <a:gd name="connsiteX200" fmla="*/ 1862138 w 1908047"/>
              <a:gd name="connsiteY200" fmla="*/ 478688 h 1585970"/>
              <a:gd name="connsiteX201" fmla="*/ 1850232 w 1908047"/>
              <a:gd name="connsiteY201" fmla="*/ 450113 h 1585970"/>
              <a:gd name="connsiteX202" fmla="*/ 1845469 w 1908047"/>
              <a:gd name="connsiteY202" fmla="*/ 440588 h 1585970"/>
              <a:gd name="connsiteX203" fmla="*/ 1831182 w 1908047"/>
              <a:gd name="connsiteY203" fmla="*/ 404870 h 1585970"/>
              <a:gd name="connsiteX204" fmla="*/ 1821657 w 1908047"/>
              <a:gd name="connsiteY204" fmla="*/ 385820 h 1585970"/>
              <a:gd name="connsiteX205" fmla="*/ 1814513 w 1908047"/>
              <a:gd name="connsiteY205" fmla="*/ 364388 h 1585970"/>
              <a:gd name="connsiteX206" fmla="*/ 1809750 w 1908047"/>
              <a:gd name="connsiteY206" fmla="*/ 350101 h 1585970"/>
              <a:gd name="connsiteX207" fmla="*/ 1800225 w 1908047"/>
              <a:gd name="connsiteY207" fmla="*/ 326288 h 1585970"/>
              <a:gd name="connsiteX208" fmla="*/ 1793082 w 1908047"/>
              <a:gd name="connsiteY208" fmla="*/ 302476 h 1585970"/>
              <a:gd name="connsiteX209" fmla="*/ 1788319 w 1908047"/>
              <a:gd name="connsiteY209" fmla="*/ 295332 h 1585970"/>
              <a:gd name="connsiteX210" fmla="*/ 1778794 w 1908047"/>
              <a:gd name="connsiteY210" fmla="*/ 278663 h 1585970"/>
              <a:gd name="connsiteX211" fmla="*/ 1776413 w 1908047"/>
              <a:gd name="connsiteY211" fmla="*/ 269138 h 1585970"/>
              <a:gd name="connsiteX212" fmla="*/ 1771650 w 1908047"/>
              <a:gd name="connsiteY212" fmla="*/ 261995 h 1585970"/>
              <a:gd name="connsiteX213" fmla="*/ 1766888 w 1908047"/>
              <a:gd name="connsiteY213" fmla="*/ 252470 h 1585970"/>
              <a:gd name="connsiteX214" fmla="*/ 1762125 w 1908047"/>
              <a:gd name="connsiteY214" fmla="*/ 245326 h 1585970"/>
              <a:gd name="connsiteX215" fmla="*/ 1757363 w 1908047"/>
              <a:gd name="connsiteY215" fmla="*/ 235801 h 1585970"/>
              <a:gd name="connsiteX216" fmla="*/ 1747838 w 1908047"/>
              <a:gd name="connsiteY216" fmla="*/ 221513 h 1585970"/>
              <a:gd name="connsiteX217" fmla="*/ 1731169 w 1908047"/>
              <a:gd name="connsiteY217" fmla="*/ 192938 h 1585970"/>
              <a:gd name="connsiteX218" fmla="*/ 1724025 w 1908047"/>
              <a:gd name="connsiteY218" fmla="*/ 181032 h 1585970"/>
              <a:gd name="connsiteX219" fmla="*/ 1716882 w 1908047"/>
              <a:gd name="connsiteY219" fmla="*/ 173888 h 1585970"/>
              <a:gd name="connsiteX220" fmla="*/ 1712119 w 1908047"/>
              <a:gd name="connsiteY220" fmla="*/ 166745 h 1585970"/>
              <a:gd name="connsiteX221" fmla="*/ 1700213 w 1908047"/>
              <a:gd name="connsiteY221" fmla="*/ 152457 h 1585970"/>
              <a:gd name="connsiteX222" fmla="*/ 1683544 w 1908047"/>
              <a:gd name="connsiteY222" fmla="*/ 133407 h 1585970"/>
              <a:gd name="connsiteX223" fmla="*/ 1666875 w 1908047"/>
              <a:gd name="connsiteY223" fmla="*/ 121501 h 1585970"/>
              <a:gd name="connsiteX224" fmla="*/ 1647825 w 1908047"/>
              <a:gd name="connsiteY224" fmla="*/ 107213 h 1585970"/>
              <a:gd name="connsiteX225" fmla="*/ 1619250 w 1908047"/>
              <a:gd name="connsiteY225" fmla="*/ 90545 h 1585970"/>
              <a:gd name="connsiteX226" fmla="*/ 1609725 w 1908047"/>
              <a:gd name="connsiteY226" fmla="*/ 85782 h 1585970"/>
              <a:gd name="connsiteX227" fmla="*/ 1595438 w 1908047"/>
              <a:gd name="connsiteY227" fmla="*/ 76257 h 1585970"/>
              <a:gd name="connsiteX228" fmla="*/ 1588294 w 1908047"/>
              <a:gd name="connsiteY228" fmla="*/ 73876 h 1585970"/>
              <a:gd name="connsiteX229" fmla="*/ 1576388 w 1908047"/>
              <a:gd name="connsiteY229" fmla="*/ 66732 h 1585970"/>
              <a:gd name="connsiteX230" fmla="*/ 1547813 w 1908047"/>
              <a:gd name="connsiteY230" fmla="*/ 54826 h 1585970"/>
              <a:gd name="connsiteX231" fmla="*/ 1516857 w 1908047"/>
              <a:gd name="connsiteY231" fmla="*/ 45301 h 1585970"/>
              <a:gd name="connsiteX232" fmla="*/ 1488282 w 1908047"/>
              <a:gd name="connsiteY232" fmla="*/ 33395 h 1585970"/>
              <a:gd name="connsiteX233" fmla="*/ 1423988 w 1908047"/>
              <a:gd name="connsiteY233" fmla="*/ 28632 h 1585970"/>
              <a:gd name="connsiteX234" fmla="*/ 1412082 w 1908047"/>
              <a:gd name="connsiteY234" fmla="*/ 26251 h 1585970"/>
              <a:gd name="connsiteX235" fmla="*/ 1402557 w 1908047"/>
              <a:gd name="connsiteY235" fmla="*/ 23870 h 1585970"/>
              <a:gd name="connsiteX236" fmla="*/ 1376363 w 1908047"/>
              <a:gd name="connsiteY236" fmla="*/ 21488 h 1585970"/>
              <a:gd name="connsiteX237" fmla="*/ 1354932 w 1908047"/>
              <a:gd name="connsiteY237" fmla="*/ 19107 h 1585970"/>
              <a:gd name="connsiteX238" fmla="*/ 1281113 w 1908047"/>
              <a:gd name="connsiteY238" fmla="*/ 16726 h 1585970"/>
              <a:gd name="connsiteX239" fmla="*/ 1250157 w 1908047"/>
              <a:gd name="connsiteY239" fmla="*/ 21488 h 1585970"/>
              <a:gd name="connsiteX240" fmla="*/ 1223963 w 1908047"/>
              <a:gd name="connsiteY240" fmla="*/ 26251 h 1585970"/>
              <a:gd name="connsiteX241" fmla="*/ 1216819 w 1908047"/>
              <a:gd name="connsiteY241" fmla="*/ 28632 h 1585970"/>
              <a:gd name="connsiteX242" fmla="*/ 1197769 w 1908047"/>
              <a:gd name="connsiteY242" fmla="*/ 33395 h 1585970"/>
              <a:gd name="connsiteX243" fmla="*/ 1185863 w 1908047"/>
              <a:gd name="connsiteY243" fmla="*/ 35776 h 1585970"/>
              <a:gd name="connsiteX244" fmla="*/ 1178719 w 1908047"/>
              <a:gd name="connsiteY244" fmla="*/ 38157 h 1585970"/>
              <a:gd name="connsiteX245" fmla="*/ 1166813 w 1908047"/>
              <a:gd name="connsiteY245" fmla="*/ 40538 h 1585970"/>
              <a:gd name="connsiteX246" fmla="*/ 1147763 w 1908047"/>
              <a:gd name="connsiteY246" fmla="*/ 47682 h 1585970"/>
              <a:gd name="connsiteX247" fmla="*/ 1133475 w 1908047"/>
              <a:gd name="connsiteY247" fmla="*/ 50063 h 1585970"/>
              <a:gd name="connsiteX248" fmla="*/ 1126332 w 1908047"/>
              <a:gd name="connsiteY248" fmla="*/ 54826 h 1585970"/>
              <a:gd name="connsiteX249" fmla="*/ 1114425 w 1908047"/>
              <a:gd name="connsiteY249" fmla="*/ 57207 h 1585970"/>
              <a:gd name="connsiteX250" fmla="*/ 1104900 w 1908047"/>
              <a:gd name="connsiteY250" fmla="*/ 59588 h 1585970"/>
              <a:gd name="connsiteX251" fmla="*/ 1090613 w 1908047"/>
              <a:gd name="connsiteY251" fmla="*/ 64351 h 1585970"/>
              <a:gd name="connsiteX252" fmla="*/ 1069182 w 1908047"/>
              <a:gd name="connsiteY252" fmla="*/ 71495 h 1585970"/>
              <a:gd name="connsiteX253" fmla="*/ 1016794 w 1908047"/>
              <a:gd name="connsiteY253" fmla="*/ 73876 h 1585970"/>
              <a:gd name="connsiteX254" fmla="*/ 771525 w 1908047"/>
              <a:gd name="connsiteY254" fmla="*/ 66732 h 1585970"/>
              <a:gd name="connsiteX255" fmla="*/ 740569 w 1908047"/>
              <a:gd name="connsiteY255" fmla="*/ 59588 h 1585970"/>
              <a:gd name="connsiteX256" fmla="*/ 704850 w 1908047"/>
              <a:gd name="connsiteY256" fmla="*/ 52445 h 1585970"/>
              <a:gd name="connsiteX257" fmla="*/ 692944 w 1908047"/>
              <a:gd name="connsiteY257" fmla="*/ 50063 h 1585970"/>
              <a:gd name="connsiteX258" fmla="*/ 671513 w 1908047"/>
              <a:gd name="connsiteY258" fmla="*/ 45301 h 1585970"/>
              <a:gd name="connsiteX259" fmla="*/ 628650 w 1908047"/>
              <a:gd name="connsiteY259" fmla="*/ 38157 h 1585970"/>
              <a:gd name="connsiteX260" fmla="*/ 607219 w 1908047"/>
              <a:gd name="connsiteY260" fmla="*/ 31013 h 1585970"/>
              <a:gd name="connsiteX261" fmla="*/ 597694 w 1908047"/>
              <a:gd name="connsiteY261" fmla="*/ 28632 h 1585970"/>
              <a:gd name="connsiteX262" fmla="*/ 590550 w 1908047"/>
              <a:gd name="connsiteY262" fmla="*/ 26251 h 1585970"/>
              <a:gd name="connsiteX263" fmla="*/ 566738 w 1908047"/>
              <a:gd name="connsiteY263" fmla="*/ 21488 h 1585970"/>
              <a:gd name="connsiteX264" fmla="*/ 559594 w 1908047"/>
              <a:gd name="connsiteY264" fmla="*/ 19107 h 1585970"/>
              <a:gd name="connsiteX265" fmla="*/ 535782 w 1908047"/>
              <a:gd name="connsiteY265" fmla="*/ 16726 h 1585970"/>
              <a:gd name="connsiteX266" fmla="*/ 495300 w 1908047"/>
              <a:gd name="connsiteY266" fmla="*/ 7201 h 1585970"/>
              <a:gd name="connsiteX267" fmla="*/ 483394 w 1908047"/>
              <a:gd name="connsiteY267" fmla="*/ 4820 h 1585970"/>
              <a:gd name="connsiteX268" fmla="*/ 469107 w 1908047"/>
              <a:gd name="connsiteY268" fmla="*/ 2438 h 1585970"/>
              <a:gd name="connsiteX269" fmla="*/ 457200 w 1908047"/>
              <a:gd name="connsiteY269" fmla="*/ 57 h 1585970"/>
              <a:gd name="connsiteX270" fmla="*/ 414338 w 1908047"/>
              <a:gd name="connsiteY270" fmla="*/ 4820 h 1585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</a:cxnLst>
            <a:rect l="l" t="t" r="r" b="b"/>
            <a:pathLst>
              <a:path w="1908047" h="1585970">
                <a:moveTo>
                  <a:pt x="414338" y="4820"/>
                </a:moveTo>
                <a:lnTo>
                  <a:pt x="414338" y="4820"/>
                </a:lnTo>
                <a:cubicBezTo>
                  <a:pt x="352176" y="11035"/>
                  <a:pt x="433993" y="3431"/>
                  <a:pt x="304800" y="9582"/>
                </a:cubicBezTo>
                <a:cubicBezTo>
                  <a:pt x="295884" y="10007"/>
                  <a:pt x="289368" y="12483"/>
                  <a:pt x="280988" y="14345"/>
                </a:cubicBezTo>
                <a:cubicBezTo>
                  <a:pt x="268460" y="17129"/>
                  <a:pt x="266319" y="17121"/>
                  <a:pt x="252413" y="19107"/>
                </a:cubicBezTo>
                <a:cubicBezTo>
                  <a:pt x="228395" y="27112"/>
                  <a:pt x="265656" y="14896"/>
                  <a:pt x="235744" y="23870"/>
                </a:cubicBezTo>
                <a:cubicBezTo>
                  <a:pt x="221600" y="28113"/>
                  <a:pt x="218044" y="30789"/>
                  <a:pt x="202407" y="33395"/>
                </a:cubicBezTo>
                <a:cubicBezTo>
                  <a:pt x="197644" y="34189"/>
                  <a:pt x="192803" y="34605"/>
                  <a:pt x="188119" y="35776"/>
                </a:cubicBezTo>
                <a:cubicBezTo>
                  <a:pt x="183249" y="36993"/>
                  <a:pt x="178594" y="38951"/>
                  <a:pt x="173832" y="40538"/>
                </a:cubicBezTo>
                <a:lnTo>
                  <a:pt x="159544" y="45301"/>
                </a:lnTo>
                <a:lnTo>
                  <a:pt x="130969" y="54826"/>
                </a:lnTo>
                <a:lnTo>
                  <a:pt x="123825" y="57207"/>
                </a:lnTo>
                <a:lnTo>
                  <a:pt x="116682" y="59588"/>
                </a:lnTo>
                <a:lnTo>
                  <a:pt x="102394" y="69113"/>
                </a:lnTo>
                <a:cubicBezTo>
                  <a:pt x="100013" y="70701"/>
                  <a:pt x="97965" y="72971"/>
                  <a:pt x="95250" y="73876"/>
                </a:cubicBezTo>
                <a:lnTo>
                  <a:pt x="88107" y="76257"/>
                </a:lnTo>
                <a:cubicBezTo>
                  <a:pt x="70369" y="88083"/>
                  <a:pt x="92155" y="72884"/>
                  <a:pt x="73819" y="88163"/>
                </a:cubicBezTo>
                <a:cubicBezTo>
                  <a:pt x="71620" y="89995"/>
                  <a:pt x="68874" y="91094"/>
                  <a:pt x="66675" y="92926"/>
                </a:cubicBezTo>
                <a:cubicBezTo>
                  <a:pt x="43266" y="112435"/>
                  <a:pt x="73504" y="88480"/>
                  <a:pt x="54769" y="107213"/>
                </a:cubicBezTo>
                <a:cubicBezTo>
                  <a:pt x="52745" y="109237"/>
                  <a:pt x="50006" y="110388"/>
                  <a:pt x="47625" y="111976"/>
                </a:cubicBezTo>
                <a:cubicBezTo>
                  <a:pt x="41640" y="129933"/>
                  <a:pt x="50410" y="108495"/>
                  <a:pt x="38100" y="123882"/>
                </a:cubicBezTo>
                <a:cubicBezTo>
                  <a:pt x="36532" y="125842"/>
                  <a:pt x="36938" y="128832"/>
                  <a:pt x="35719" y="131026"/>
                </a:cubicBezTo>
                <a:cubicBezTo>
                  <a:pt x="32939" y="136029"/>
                  <a:pt x="29369" y="140551"/>
                  <a:pt x="26194" y="145313"/>
                </a:cubicBezTo>
                <a:lnTo>
                  <a:pt x="21432" y="152457"/>
                </a:lnTo>
                <a:lnTo>
                  <a:pt x="16669" y="159601"/>
                </a:lnTo>
                <a:lnTo>
                  <a:pt x="7144" y="188176"/>
                </a:lnTo>
                <a:lnTo>
                  <a:pt x="4763" y="195320"/>
                </a:lnTo>
                <a:lnTo>
                  <a:pt x="2382" y="202463"/>
                </a:lnTo>
                <a:cubicBezTo>
                  <a:pt x="1588" y="218338"/>
                  <a:pt x="0" y="234193"/>
                  <a:pt x="0" y="250088"/>
                </a:cubicBezTo>
                <a:cubicBezTo>
                  <a:pt x="0" y="290284"/>
                  <a:pt x="1288" y="297387"/>
                  <a:pt x="4763" y="328670"/>
                </a:cubicBezTo>
                <a:cubicBezTo>
                  <a:pt x="5557" y="349307"/>
                  <a:pt x="5739" y="369977"/>
                  <a:pt x="7144" y="390582"/>
                </a:cubicBezTo>
                <a:cubicBezTo>
                  <a:pt x="8122" y="404924"/>
                  <a:pt x="10713" y="419119"/>
                  <a:pt x="11907" y="433445"/>
                </a:cubicBezTo>
                <a:cubicBezTo>
                  <a:pt x="13218" y="449185"/>
                  <a:pt x="13889" y="470349"/>
                  <a:pt x="19050" y="485832"/>
                </a:cubicBezTo>
                <a:cubicBezTo>
                  <a:pt x="30366" y="519777"/>
                  <a:pt x="18999" y="484459"/>
                  <a:pt x="26194" y="509645"/>
                </a:cubicBezTo>
                <a:cubicBezTo>
                  <a:pt x="26883" y="512058"/>
                  <a:pt x="28030" y="514338"/>
                  <a:pt x="28575" y="516788"/>
                </a:cubicBezTo>
                <a:cubicBezTo>
                  <a:pt x="29623" y="521501"/>
                  <a:pt x="29910" y="526363"/>
                  <a:pt x="30957" y="531076"/>
                </a:cubicBezTo>
                <a:cubicBezTo>
                  <a:pt x="31502" y="533526"/>
                  <a:pt x="32648" y="535806"/>
                  <a:pt x="33338" y="538220"/>
                </a:cubicBezTo>
                <a:cubicBezTo>
                  <a:pt x="34237" y="541367"/>
                  <a:pt x="35077" y="544536"/>
                  <a:pt x="35719" y="547745"/>
                </a:cubicBezTo>
                <a:cubicBezTo>
                  <a:pt x="40528" y="571793"/>
                  <a:pt x="34906" y="552451"/>
                  <a:pt x="42863" y="576320"/>
                </a:cubicBezTo>
                <a:lnTo>
                  <a:pt x="45244" y="583463"/>
                </a:lnTo>
                <a:cubicBezTo>
                  <a:pt x="46038" y="585844"/>
                  <a:pt x="46233" y="588518"/>
                  <a:pt x="47625" y="590607"/>
                </a:cubicBezTo>
                <a:cubicBezTo>
                  <a:pt x="50800" y="595370"/>
                  <a:pt x="55339" y="599465"/>
                  <a:pt x="57150" y="604895"/>
                </a:cubicBezTo>
                <a:cubicBezTo>
                  <a:pt x="57944" y="607276"/>
                  <a:pt x="58140" y="609950"/>
                  <a:pt x="59532" y="612038"/>
                </a:cubicBezTo>
                <a:cubicBezTo>
                  <a:pt x="61400" y="614840"/>
                  <a:pt x="64608" y="616524"/>
                  <a:pt x="66675" y="619182"/>
                </a:cubicBezTo>
                <a:cubicBezTo>
                  <a:pt x="81632" y="638414"/>
                  <a:pt x="69515" y="629014"/>
                  <a:pt x="83344" y="638232"/>
                </a:cubicBezTo>
                <a:cubicBezTo>
                  <a:pt x="84138" y="640613"/>
                  <a:pt x="84157" y="643416"/>
                  <a:pt x="85725" y="645376"/>
                </a:cubicBezTo>
                <a:cubicBezTo>
                  <a:pt x="87513" y="647611"/>
                  <a:pt x="90670" y="648306"/>
                  <a:pt x="92869" y="650138"/>
                </a:cubicBezTo>
                <a:cubicBezTo>
                  <a:pt x="104762" y="660048"/>
                  <a:pt x="94602" y="655478"/>
                  <a:pt x="107157" y="659663"/>
                </a:cubicBezTo>
                <a:cubicBezTo>
                  <a:pt x="108744" y="662044"/>
                  <a:pt x="109895" y="664783"/>
                  <a:pt x="111919" y="666807"/>
                </a:cubicBezTo>
                <a:cubicBezTo>
                  <a:pt x="125676" y="680566"/>
                  <a:pt x="112554" y="661160"/>
                  <a:pt x="126207" y="678713"/>
                </a:cubicBezTo>
                <a:cubicBezTo>
                  <a:pt x="129721" y="683231"/>
                  <a:pt x="132557" y="688238"/>
                  <a:pt x="135732" y="693001"/>
                </a:cubicBezTo>
                <a:lnTo>
                  <a:pt x="140494" y="700145"/>
                </a:lnTo>
                <a:lnTo>
                  <a:pt x="145257" y="707288"/>
                </a:lnTo>
                <a:cubicBezTo>
                  <a:pt x="147297" y="713408"/>
                  <a:pt x="148823" y="717379"/>
                  <a:pt x="150019" y="723957"/>
                </a:cubicBezTo>
                <a:cubicBezTo>
                  <a:pt x="151023" y="729479"/>
                  <a:pt x="151606" y="735070"/>
                  <a:pt x="152400" y="740626"/>
                </a:cubicBezTo>
                <a:cubicBezTo>
                  <a:pt x="151606" y="766026"/>
                  <a:pt x="151469" y="791455"/>
                  <a:pt x="150019" y="816826"/>
                </a:cubicBezTo>
                <a:cubicBezTo>
                  <a:pt x="149626" y="823704"/>
                  <a:pt x="140370" y="834871"/>
                  <a:pt x="138113" y="838257"/>
                </a:cubicBezTo>
                <a:lnTo>
                  <a:pt x="133350" y="845401"/>
                </a:lnTo>
                <a:cubicBezTo>
                  <a:pt x="131763" y="847782"/>
                  <a:pt x="130305" y="850256"/>
                  <a:pt x="128588" y="852545"/>
                </a:cubicBezTo>
                <a:cubicBezTo>
                  <a:pt x="126207" y="855720"/>
                  <a:pt x="123720" y="858819"/>
                  <a:pt x="121444" y="862070"/>
                </a:cubicBezTo>
                <a:cubicBezTo>
                  <a:pt x="118162" y="866759"/>
                  <a:pt x="115094" y="871595"/>
                  <a:pt x="111919" y="876357"/>
                </a:cubicBezTo>
                <a:lnTo>
                  <a:pt x="97632" y="897788"/>
                </a:lnTo>
                <a:lnTo>
                  <a:pt x="92869" y="904932"/>
                </a:lnTo>
                <a:cubicBezTo>
                  <a:pt x="91282" y="907313"/>
                  <a:pt x="90131" y="910052"/>
                  <a:pt x="88107" y="912076"/>
                </a:cubicBezTo>
                <a:cubicBezTo>
                  <a:pt x="85726" y="914457"/>
                  <a:pt x="83119" y="916633"/>
                  <a:pt x="80963" y="919220"/>
                </a:cubicBezTo>
                <a:cubicBezTo>
                  <a:pt x="71041" y="931126"/>
                  <a:pt x="82153" y="922394"/>
                  <a:pt x="69057" y="931126"/>
                </a:cubicBezTo>
                <a:cubicBezTo>
                  <a:pt x="67469" y="934301"/>
                  <a:pt x="66055" y="937569"/>
                  <a:pt x="64294" y="940651"/>
                </a:cubicBezTo>
                <a:cubicBezTo>
                  <a:pt x="62874" y="943136"/>
                  <a:pt x="61195" y="945466"/>
                  <a:pt x="59532" y="947795"/>
                </a:cubicBezTo>
                <a:cubicBezTo>
                  <a:pt x="54894" y="954289"/>
                  <a:pt x="51354" y="959372"/>
                  <a:pt x="45244" y="964463"/>
                </a:cubicBezTo>
                <a:cubicBezTo>
                  <a:pt x="43045" y="966295"/>
                  <a:pt x="40481" y="967638"/>
                  <a:pt x="38100" y="969226"/>
                </a:cubicBezTo>
                <a:lnTo>
                  <a:pt x="33338" y="983513"/>
                </a:lnTo>
                <a:cubicBezTo>
                  <a:pt x="31071" y="990315"/>
                  <a:pt x="30068" y="992716"/>
                  <a:pt x="28575" y="1000182"/>
                </a:cubicBezTo>
                <a:cubicBezTo>
                  <a:pt x="27628" y="1004917"/>
                  <a:pt x="27365" y="1009786"/>
                  <a:pt x="26194" y="1014470"/>
                </a:cubicBezTo>
                <a:cubicBezTo>
                  <a:pt x="24977" y="1019340"/>
                  <a:pt x="23019" y="1023995"/>
                  <a:pt x="21432" y="1028757"/>
                </a:cubicBezTo>
                <a:lnTo>
                  <a:pt x="19050" y="1035901"/>
                </a:lnTo>
                <a:cubicBezTo>
                  <a:pt x="18256" y="1040663"/>
                  <a:pt x="17616" y="1045454"/>
                  <a:pt x="16669" y="1050188"/>
                </a:cubicBezTo>
                <a:cubicBezTo>
                  <a:pt x="16027" y="1053397"/>
                  <a:pt x="14930" y="1056504"/>
                  <a:pt x="14288" y="1059713"/>
                </a:cubicBezTo>
                <a:cubicBezTo>
                  <a:pt x="9115" y="1085580"/>
                  <a:pt x="14637" y="1062907"/>
                  <a:pt x="9525" y="1085907"/>
                </a:cubicBezTo>
                <a:cubicBezTo>
                  <a:pt x="8815" y="1089102"/>
                  <a:pt x="7682" y="1092204"/>
                  <a:pt x="7144" y="1095432"/>
                </a:cubicBezTo>
                <a:cubicBezTo>
                  <a:pt x="5299" y="1106505"/>
                  <a:pt x="2382" y="1128770"/>
                  <a:pt x="2382" y="1128770"/>
                </a:cubicBezTo>
                <a:cubicBezTo>
                  <a:pt x="3176" y="1147820"/>
                  <a:pt x="3574" y="1166891"/>
                  <a:pt x="4763" y="1185920"/>
                </a:cubicBezTo>
                <a:cubicBezTo>
                  <a:pt x="6035" y="1206269"/>
                  <a:pt x="6367" y="1199758"/>
                  <a:pt x="9525" y="1214495"/>
                </a:cubicBezTo>
                <a:cubicBezTo>
                  <a:pt x="11221" y="1222410"/>
                  <a:pt x="12325" y="1230454"/>
                  <a:pt x="14288" y="1238307"/>
                </a:cubicBezTo>
                <a:cubicBezTo>
                  <a:pt x="15082" y="1241482"/>
                  <a:pt x="15770" y="1244685"/>
                  <a:pt x="16669" y="1247832"/>
                </a:cubicBezTo>
                <a:cubicBezTo>
                  <a:pt x="17359" y="1250246"/>
                  <a:pt x="18390" y="1252554"/>
                  <a:pt x="19050" y="1254976"/>
                </a:cubicBezTo>
                <a:cubicBezTo>
                  <a:pt x="19782" y="1257659"/>
                  <a:pt x="25769" y="1284103"/>
                  <a:pt x="28575" y="1288313"/>
                </a:cubicBezTo>
                <a:cubicBezTo>
                  <a:pt x="31750" y="1293076"/>
                  <a:pt x="36289" y="1297171"/>
                  <a:pt x="38100" y="1302601"/>
                </a:cubicBezTo>
                <a:cubicBezTo>
                  <a:pt x="41547" y="1312939"/>
                  <a:pt x="38707" y="1307970"/>
                  <a:pt x="47625" y="1316888"/>
                </a:cubicBezTo>
                <a:cubicBezTo>
                  <a:pt x="50012" y="1324046"/>
                  <a:pt x="49641" y="1325023"/>
                  <a:pt x="54769" y="1331176"/>
                </a:cubicBezTo>
                <a:cubicBezTo>
                  <a:pt x="56925" y="1333763"/>
                  <a:pt x="59757" y="1335733"/>
                  <a:pt x="61913" y="1338320"/>
                </a:cubicBezTo>
                <a:cubicBezTo>
                  <a:pt x="63745" y="1340518"/>
                  <a:pt x="64918" y="1343204"/>
                  <a:pt x="66675" y="1345463"/>
                </a:cubicBezTo>
                <a:cubicBezTo>
                  <a:pt x="70481" y="1350357"/>
                  <a:pt x="74393" y="1355181"/>
                  <a:pt x="78582" y="1359751"/>
                </a:cubicBezTo>
                <a:cubicBezTo>
                  <a:pt x="108546" y="1392439"/>
                  <a:pt x="81463" y="1363342"/>
                  <a:pt x="100013" y="1378801"/>
                </a:cubicBezTo>
                <a:cubicBezTo>
                  <a:pt x="102600" y="1380957"/>
                  <a:pt x="104570" y="1383789"/>
                  <a:pt x="107157" y="1385945"/>
                </a:cubicBezTo>
                <a:cubicBezTo>
                  <a:pt x="113312" y="1391074"/>
                  <a:pt x="114284" y="1390702"/>
                  <a:pt x="121444" y="1393088"/>
                </a:cubicBezTo>
                <a:cubicBezTo>
                  <a:pt x="123825" y="1394676"/>
                  <a:pt x="126564" y="1395827"/>
                  <a:pt x="128588" y="1397851"/>
                </a:cubicBezTo>
                <a:cubicBezTo>
                  <a:pt x="130612" y="1399875"/>
                  <a:pt x="131115" y="1403207"/>
                  <a:pt x="133350" y="1404995"/>
                </a:cubicBezTo>
                <a:cubicBezTo>
                  <a:pt x="135310" y="1406563"/>
                  <a:pt x="138249" y="1406254"/>
                  <a:pt x="140494" y="1407376"/>
                </a:cubicBezTo>
                <a:cubicBezTo>
                  <a:pt x="143054" y="1408656"/>
                  <a:pt x="145257" y="1410551"/>
                  <a:pt x="147638" y="1412138"/>
                </a:cubicBezTo>
                <a:cubicBezTo>
                  <a:pt x="158288" y="1428115"/>
                  <a:pt x="145742" y="1412462"/>
                  <a:pt x="159544" y="1421663"/>
                </a:cubicBezTo>
                <a:cubicBezTo>
                  <a:pt x="162346" y="1423531"/>
                  <a:pt x="164030" y="1426739"/>
                  <a:pt x="166688" y="1428807"/>
                </a:cubicBezTo>
                <a:cubicBezTo>
                  <a:pt x="171206" y="1432321"/>
                  <a:pt x="176213" y="1435157"/>
                  <a:pt x="180975" y="1438332"/>
                </a:cubicBezTo>
                <a:cubicBezTo>
                  <a:pt x="183356" y="1439920"/>
                  <a:pt x="186095" y="1441071"/>
                  <a:pt x="188119" y="1443095"/>
                </a:cubicBezTo>
                <a:cubicBezTo>
                  <a:pt x="190500" y="1445476"/>
                  <a:pt x="192605" y="1448171"/>
                  <a:pt x="195263" y="1450238"/>
                </a:cubicBezTo>
                <a:cubicBezTo>
                  <a:pt x="199781" y="1453752"/>
                  <a:pt x="204788" y="1456588"/>
                  <a:pt x="209550" y="1459763"/>
                </a:cubicBezTo>
                <a:lnTo>
                  <a:pt x="216694" y="1464526"/>
                </a:lnTo>
                <a:lnTo>
                  <a:pt x="238125" y="1478813"/>
                </a:lnTo>
                <a:lnTo>
                  <a:pt x="252413" y="1488338"/>
                </a:lnTo>
                <a:cubicBezTo>
                  <a:pt x="266323" y="1492976"/>
                  <a:pt x="252850" y="1487788"/>
                  <a:pt x="266700" y="1495482"/>
                </a:cubicBezTo>
                <a:cubicBezTo>
                  <a:pt x="275266" y="1500241"/>
                  <a:pt x="279692" y="1502596"/>
                  <a:pt x="288132" y="1505007"/>
                </a:cubicBezTo>
                <a:cubicBezTo>
                  <a:pt x="291701" y="1506027"/>
                  <a:pt x="300987" y="1507863"/>
                  <a:pt x="304800" y="1509770"/>
                </a:cubicBezTo>
                <a:cubicBezTo>
                  <a:pt x="307360" y="1511050"/>
                  <a:pt x="309313" y="1513405"/>
                  <a:pt x="311944" y="1514532"/>
                </a:cubicBezTo>
                <a:cubicBezTo>
                  <a:pt x="314952" y="1515821"/>
                  <a:pt x="318334" y="1515973"/>
                  <a:pt x="321469" y="1516913"/>
                </a:cubicBezTo>
                <a:cubicBezTo>
                  <a:pt x="326278" y="1518356"/>
                  <a:pt x="335757" y="1521676"/>
                  <a:pt x="335757" y="1521676"/>
                </a:cubicBezTo>
                <a:cubicBezTo>
                  <a:pt x="338138" y="1523263"/>
                  <a:pt x="340285" y="1525276"/>
                  <a:pt x="342900" y="1526438"/>
                </a:cubicBezTo>
                <a:cubicBezTo>
                  <a:pt x="347488" y="1528477"/>
                  <a:pt x="353011" y="1528416"/>
                  <a:pt x="357188" y="1531201"/>
                </a:cubicBezTo>
                <a:cubicBezTo>
                  <a:pt x="359569" y="1532788"/>
                  <a:pt x="361717" y="1534801"/>
                  <a:pt x="364332" y="1535963"/>
                </a:cubicBezTo>
                <a:cubicBezTo>
                  <a:pt x="368919" y="1538002"/>
                  <a:pt x="373857" y="1539138"/>
                  <a:pt x="378619" y="1540726"/>
                </a:cubicBezTo>
                <a:cubicBezTo>
                  <a:pt x="381000" y="1541520"/>
                  <a:pt x="383328" y="1542498"/>
                  <a:pt x="385763" y="1543107"/>
                </a:cubicBezTo>
                <a:cubicBezTo>
                  <a:pt x="388821" y="1543871"/>
                  <a:pt x="399012" y="1546160"/>
                  <a:pt x="402432" y="1547870"/>
                </a:cubicBezTo>
                <a:cubicBezTo>
                  <a:pt x="404991" y="1549150"/>
                  <a:pt x="406960" y="1551470"/>
                  <a:pt x="409575" y="1552632"/>
                </a:cubicBezTo>
                <a:cubicBezTo>
                  <a:pt x="414163" y="1554671"/>
                  <a:pt x="419100" y="1555807"/>
                  <a:pt x="423863" y="1557395"/>
                </a:cubicBezTo>
                <a:lnTo>
                  <a:pt x="431007" y="1559776"/>
                </a:lnTo>
                <a:lnTo>
                  <a:pt x="438150" y="1562157"/>
                </a:lnTo>
                <a:cubicBezTo>
                  <a:pt x="449471" y="1569705"/>
                  <a:pt x="442578" y="1566015"/>
                  <a:pt x="459582" y="1571682"/>
                </a:cubicBezTo>
                <a:lnTo>
                  <a:pt x="466725" y="1574063"/>
                </a:lnTo>
                <a:cubicBezTo>
                  <a:pt x="469106" y="1575651"/>
                  <a:pt x="471309" y="1577546"/>
                  <a:pt x="473869" y="1578826"/>
                </a:cubicBezTo>
                <a:cubicBezTo>
                  <a:pt x="476114" y="1579949"/>
                  <a:pt x="478599" y="1580517"/>
                  <a:pt x="481013" y="1581207"/>
                </a:cubicBezTo>
                <a:cubicBezTo>
                  <a:pt x="493249" y="1584703"/>
                  <a:pt x="494129" y="1584037"/>
                  <a:pt x="509588" y="1585970"/>
                </a:cubicBezTo>
                <a:cubicBezTo>
                  <a:pt x="569119" y="1585176"/>
                  <a:pt x="628686" y="1585792"/>
                  <a:pt x="688182" y="1583588"/>
                </a:cubicBezTo>
                <a:cubicBezTo>
                  <a:pt x="693198" y="1583402"/>
                  <a:pt x="697707" y="1580413"/>
                  <a:pt x="702469" y="1578826"/>
                </a:cubicBezTo>
                <a:lnTo>
                  <a:pt x="723900" y="1571682"/>
                </a:lnTo>
                <a:cubicBezTo>
                  <a:pt x="726281" y="1570888"/>
                  <a:pt x="728568" y="1569714"/>
                  <a:pt x="731044" y="1569301"/>
                </a:cubicBezTo>
                <a:cubicBezTo>
                  <a:pt x="790734" y="1559352"/>
                  <a:pt x="740800" y="1568455"/>
                  <a:pt x="769144" y="1562157"/>
                </a:cubicBezTo>
                <a:cubicBezTo>
                  <a:pt x="773095" y="1561279"/>
                  <a:pt x="777145" y="1560841"/>
                  <a:pt x="781050" y="1559776"/>
                </a:cubicBezTo>
                <a:cubicBezTo>
                  <a:pt x="788315" y="1557795"/>
                  <a:pt x="795338" y="1555013"/>
                  <a:pt x="802482" y="1552632"/>
                </a:cubicBezTo>
                <a:cubicBezTo>
                  <a:pt x="804863" y="1551838"/>
                  <a:pt x="807190" y="1550860"/>
                  <a:pt x="809625" y="1550251"/>
                </a:cubicBezTo>
                <a:cubicBezTo>
                  <a:pt x="817141" y="1548372"/>
                  <a:pt x="819454" y="1548053"/>
                  <a:pt x="826294" y="1545488"/>
                </a:cubicBezTo>
                <a:cubicBezTo>
                  <a:pt x="830296" y="1543987"/>
                  <a:pt x="834145" y="1542078"/>
                  <a:pt x="838200" y="1540726"/>
                </a:cubicBezTo>
                <a:cubicBezTo>
                  <a:pt x="847276" y="1537701"/>
                  <a:pt x="846832" y="1539407"/>
                  <a:pt x="854869" y="1535963"/>
                </a:cubicBezTo>
                <a:cubicBezTo>
                  <a:pt x="858132" y="1534565"/>
                  <a:pt x="861070" y="1532447"/>
                  <a:pt x="864394" y="1531201"/>
                </a:cubicBezTo>
                <a:cubicBezTo>
                  <a:pt x="867458" y="1530052"/>
                  <a:pt x="870784" y="1529760"/>
                  <a:pt x="873919" y="1528820"/>
                </a:cubicBezTo>
                <a:cubicBezTo>
                  <a:pt x="881864" y="1526437"/>
                  <a:pt x="889496" y="1523049"/>
                  <a:pt x="897732" y="1521676"/>
                </a:cubicBezTo>
                <a:cubicBezTo>
                  <a:pt x="912179" y="1519268"/>
                  <a:pt x="917557" y="1519916"/>
                  <a:pt x="931069" y="1516913"/>
                </a:cubicBezTo>
                <a:cubicBezTo>
                  <a:pt x="984603" y="1505016"/>
                  <a:pt x="941468" y="1515035"/>
                  <a:pt x="971550" y="1505007"/>
                </a:cubicBezTo>
                <a:cubicBezTo>
                  <a:pt x="981270" y="1501767"/>
                  <a:pt x="986839" y="1502228"/>
                  <a:pt x="997744" y="1500245"/>
                </a:cubicBezTo>
                <a:cubicBezTo>
                  <a:pt x="1000964" y="1499659"/>
                  <a:pt x="1004041" y="1498401"/>
                  <a:pt x="1007269" y="1497863"/>
                </a:cubicBezTo>
                <a:cubicBezTo>
                  <a:pt x="1013581" y="1496811"/>
                  <a:pt x="1019969" y="1496276"/>
                  <a:pt x="1026319" y="1495482"/>
                </a:cubicBezTo>
                <a:cubicBezTo>
                  <a:pt x="1028700" y="1494688"/>
                  <a:pt x="1031013" y="1493645"/>
                  <a:pt x="1033463" y="1493101"/>
                </a:cubicBezTo>
                <a:cubicBezTo>
                  <a:pt x="1039401" y="1491782"/>
                  <a:pt x="1059113" y="1489096"/>
                  <a:pt x="1064419" y="1488338"/>
                </a:cubicBezTo>
                <a:cubicBezTo>
                  <a:pt x="1117030" y="1470804"/>
                  <a:pt x="1063766" y="1487761"/>
                  <a:pt x="1214438" y="1483576"/>
                </a:cubicBezTo>
                <a:cubicBezTo>
                  <a:pt x="1223992" y="1483311"/>
                  <a:pt x="1233488" y="1481989"/>
                  <a:pt x="1243013" y="1481195"/>
                </a:cubicBezTo>
                <a:cubicBezTo>
                  <a:pt x="1264866" y="1482561"/>
                  <a:pt x="1324928" y="1486092"/>
                  <a:pt x="1340644" y="1488338"/>
                </a:cubicBezTo>
                <a:cubicBezTo>
                  <a:pt x="1346200" y="1489132"/>
                  <a:pt x="1351791" y="1489716"/>
                  <a:pt x="1357313" y="1490720"/>
                </a:cubicBezTo>
                <a:cubicBezTo>
                  <a:pt x="1389102" y="1496500"/>
                  <a:pt x="1337675" y="1489275"/>
                  <a:pt x="1381125" y="1495482"/>
                </a:cubicBezTo>
                <a:cubicBezTo>
                  <a:pt x="1409746" y="1499570"/>
                  <a:pt x="1393667" y="1496552"/>
                  <a:pt x="1428750" y="1500245"/>
                </a:cubicBezTo>
                <a:cubicBezTo>
                  <a:pt x="1434332" y="1500833"/>
                  <a:pt x="1439841" y="1502006"/>
                  <a:pt x="1445419" y="1502626"/>
                </a:cubicBezTo>
                <a:cubicBezTo>
                  <a:pt x="1454133" y="1503594"/>
                  <a:pt x="1462885" y="1504176"/>
                  <a:pt x="1471613" y="1505007"/>
                </a:cubicBezTo>
                <a:lnTo>
                  <a:pt x="1495425" y="1507388"/>
                </a:lnTo>
                <a:cubicBezTo>
                  <a:pt x="1520825" y="1506594"/>
                  <a:pt x="1546248" y="1506342"/>
                  <a:pt x="1571625" y="1505007"/>
                </a:cubicBezTo>
                <a:cubicBezTo>
                  <a:pt x="1578282" y="1504657"/>
                  <a:pt x="1603705" y="1498773"/>
                  <a:pt x="1607344" y="1497863"/>
                </a:cubicBezTo>
                <a:cubicBezTo>
                  <a:pt x="1609779" y="1497254"/>
                  <a:pt x="1612038" y="1496026"/>
                  <a:pt x="1614488" y="1495482"/>
                </a:cubicBezTo>
                <a:cubicBezTo>
                  <a:pt x="1619201" y="1494435"/>
                  <a:pt x="1624013" y="1493895"/>
                  <a:pt x="1628775" y="1493101"/>
                </a:cubicBezTo>
                <a:cubicBezTo>
                  <a:pt x="1649796" y="1479086"/>
                  <a:pt x="1616190" y="1500586"/>
                  <a:pt x="1650207" y="1483576"/>
                </a:cubicBezTo>
                <a:cubicBezTo>
                  <a:pt x="1680856" y="1468250"/>
                  <a:pt x="1632841" y="1491698"/>
                  <a:pt x="1674019" y="1474051"/>
                </a:cubicBezTo>
                <a:cubicBezTo>
                  <a:pt x="1680545" y="1471254"/>
                  <a:pt x="1686719" y="1467701"/>
                  <a:pt x="1693069" y="1464526"/>
                </a:cubicBezTo>
                <a:cubicBezTo>
                  <a:pt x="1696244" y="1462938"/>
                  <a:pt x="1699226" y="1460885"/>
                  <a:pt x="1702594" y="1459763"/>
                </a:cubicBezTo>
                <a:lnTo>
                  <a:pt x="1709738" y="1457382"/>
                </a:lnTo>
                <a:cubicBezTo>
                  <a:pt x="1716088" y="1452620"/>
                  <a:pt x="1723175" y="1448708"/>
                  <a:pt x="1728788" y="1443095"/>
                </a:cubicBezTo>
                <a:cubicBezTo>
                  <a:pt x="1734646" y="1437237"/>
                  <a:pt x="1738204" y="1432434"/>
                  <a:pt x="1745457" y="1428807"/>
                </a:cubicBezTo>
                <a:cubicBezTo>
                  <a:pt x="1747702" y="1427685"/>
                  <a:pt x="1750219" y="1427220"/>
                  <a:pt x="1752600" y="1426426"/>
                </a:cubicBezTo>
                <a:cubicBezTo>
                  <a:pt x="1757363" y="1420870"/>
                  <a:pt x="1761992" y="1415197"/>
                  <a:pt x="1766888" y="1409757"/>
                </a:cubicBezTo>
                <a:cubicBezTo>
                  <a:pt x="1769141" y="1407254"/>
                  <a:pt x="1772164" y="1405415"/>
                  <a:pt x="1774032" y="1402613"/>
                </a:cubicBezTo>
                <a:cubicBezTo>
                  <a:pt x="1787817" y="1381936"/>
                  <a:pt x="1760765" y="1411118"/>
                  <a:pt x="1783557" y="1388326"/>
                </a:cubicBezTo>
                <a:cubicBezTo>
                  <a:pt x="1784575" y="1383237"/>
                  <a:pt x="1788029" y="1366631"/>
                  <a:pt x="1788319" y="1362132"/>
                </a:cubicBezTo>
                <a:cubicBezTo>
                  <a:pt x="1789597" y="1342314"/>
                  <a:pt x="1789333" y="1322413"/>
                  <a:pt x="1790700" y="1302601"/>
                </a:cubicBezTo>
                <a:cubicBezTo>
                  <a:pt x="1791323" y="1293565"/>
                  <a:pt x="1796582" y="1286804"/>
                  <a:pt x="1800225" y="1278788"/>
                </a:cubicBezTo>
                <a:cubicBezTo>
                  <a:pt x="1801994" y="1274897"/>
                  <a:pt x="1803527" y="1270899"/>
                  <a:pt x="1804988" y="1266882"/>
                </a:cubicBezTo>
                <a:cubicBezTo>
                  <a:pt x="1812201" y="1247046"/>
                  <a:pt x="1810083" y="1250599"/>
                  <a:pt x="1814513" y="1224020"/>
                </a:cubicBezTo>
                <a:lnTo>
                  <a:pt x="1814513" y="1224020"/>
                </a:lnTo>
                <a:cubicBezTo>
                  <a:pt x="1818016" y="1213508"/>
                  <a:pt x="1815771" y="1219121"/>
                  <a:pt x="1821657" y="1207351"/>
                </a:cubicBezTo>
                <a:cubicBezTo>
                  <a:pt x="1830633" y="1171442"/>
                  <a:pt x="1816355" y="1225635"/>
                  <a:pt x="1828800" y="1188301"/>
                </a:cubicBezTo>
                <a:cubicBezTo>
                  <a:pt x="1830080" y="1184461"/>
                  <a:pt x="1830200" y="1180321"/>
                  <a:pt x="1831182" y="1176395"/>
                </a:cubicBezTo>
                <a:cubicBezTo>
                  <a:pt x="1831791" y="1173960"/>
                  <a:pt x="1832842" y="1171655"/>
                  <a:pt x="1833563" y="1169251"/>
                </a:cubicBezTo>
                <a:cubicBezTo>
                  <a:pt x="1835545" y="1162644"/>
                  <a:pt x="1839007" y="1150707"/>
                  <a:pt x="1840707" y="1143057"/>
                </a:cubicBezTo>
                <a:cubicBezTo>
                  <a:pt x="1843645" y="1129835"/>
                  <a:pt x="1842887" y="1131064"/>
                  <a:pt x="1845469" y="1116863"/>
                </a:cubicBezTo>
                <a:cubicBezTo>
                  <a:pt x="1846193" y="1112881"/>
                  <a:pt x="1846503" y="1108773"/>
                  <a:pt x="1847850" y="1104957"/>
                </a:cubicBezTo>
                <a:cubicBezTo>
                  <a:pt x="1856921" y="1079257"/>
                  <a:pt x="1865440" y="1066629"/>
                  <a:pt x="1876425" y="1040663"/>
                </a:cubicBezTo>
                <a:cubicBezTo>
                  <a:pt x="1880045" y="1032107"/>
                  <a:pt x="1883012" y="1023284"/>
                  <a:pt x="1885950" y="1014470"/>
                </a:cubicBezTo>
                <a:cubicBezTo>
                  <a:pt x="1891554" y="997657"/>
                  <a:pt x="1895516" y="983368"/>
                  <a:pt x="1900238" y="966845"/>
                </a:cubicBezTo>
                <a:cubicBezTo>
                  <a:pt x="1909895" y="899240"/>
                  <a:pt x="1912200" y="828990"/>
                  <a:pt x="1897857" y="762057"/>
                </a:cubicBezTo>
                <a:cubicBezTo>
                  <a:pt x="1896324" y="754901"/>
                  <a:pt x="1894627" y="747782"/>
                  <a:pt x="1893094" y="740626"/>
                </a:cubicBezTo>
                <a:cubicBezTo>
                  <a:pt x="1891962" y="735343"/>
                  <a:pt x="1890166" y="724696"/>
                  <a:pt x="1888332" y="719195"/>
                </a:cubicBezTo>
                <a:cubicBezTo>
                  <a:pt x="1886980" y="715140"/>
                  <a:pt x="1885157" y="711257"/>
                  <a:pt x="1883569" y="707288"/>
                </a:cubicBezTo>
                <a:cubicBezTo>
                  <a:pt x="1878579" y="682335"/>
                  <a:pt x="1884483" y="709298"/>
                  <a:pt x="1876425" y="681095"/>
                </a:cubicBezTo>
                <a:cubicBezTo>
                  <a:pt x="1865673" y="643465"/>
                  <a:pt x="1875796" y="674446"/>
                  <a:pt x="1869282" y="654901"/>
                </a:cubicBezTo>
                <a:cubicBezTo>
                  <a:pt x="1870076" y="636645"/>
                  <a:pt x="1870448" y="618365"/>
                  <a:pt x="1871663" y="600132"/>
                </a:cubicBezTo>
                <a:cubicBezTo>
                  <a:pt x="1872036" y="594532"/>
                  <a:pt x="1874044" y="589076"/>
                  <a:pt x="1874044" y="583463"/>
                </a:cubicBezTo>
                <a:cubicBezTo>
                  <a:pt x="1874044" y="559637"/>
                  <a:pt x="1873642" y="535769"/>
                  <a:pt x="1871663" y="512026"/>
                </a:cubicBezTo>
                <a:cubicBezTo>
                  <a:pt x="1871246" y="507023"/>
                  <a:pt x="1868117" y="502608"/>
                  <a:pt x="1866900" y="497738"/>
                </a:cubicBezTo>
                <a:cubicBezTo>
                  <a:pt x="1865313" y="491388"/>
                  <a:pt x="1865065" y="484542"/>
                  <a:pt x="1862138" y="478688"/>
                </a:cubicBezTo>
                <a:cubicBezTo>
                  <a:pt x="1851414" y="457242"/>
                  <a:pt x="1864215" y="483674"/>
                  <a:pt x="1850232" y="450113"/>
                </a:cubicBezTo>
                <a:cubicBezTo>
                  <a:pt x="1848867" y="446836"/>
                  <a:pt x="1846867" y="443851"/>
                  <a:pt x="1845469" y="440588"/>
                </a:cubicBezTo>
                <a:cubicBezTo>
                  <a:pt x="1845447" y="440537"/>
                  <a:pt x="1833574" y="410849"/>
                  <a:pt x="1831182" y="404870"/>
                </a:cubicBezTo>
                <a:cubicBezTo>
                  <a:pt x="1825357" y="390307"/>
                  <a:pt x="1828790" y="396519"/>
                  <a:pt x="1821657" y="385820"/>
                </a:cubicBezTo>
                <a:cubicBezTo>
                  <a:pt x="1817323" y="368490"/>
                  <a:pt x="1821685" y="384111"/>
                  <a:pt x="1814513" y="364388"/>
                </a:cubicBezTo>
                <a:cubicBezTo>
                  <a:pt x="1812797" y="359670"/>
                  <a:pt x="1811513" y="354801"/>
                  <a:pt x="1809750" y="350101"/>
                </a:cubicBezTo>
                <a:cubicBezTo>
                  <a:pt x="1806748" y="342096"/>
                  <a:pt x="1802298" y="334582"/>
                  <a:pt x="1800225" y="326288"/>
                </a:cubicBezTo>
                <a:cubicBezTo>
                  <a:pt x="1798246" y="318373"/>
                  <a:pt x="1796394" y="309929"/>
                  <a:pt x="1793082" y="302476"/>
                </a:cubicBezTo>
                <a:cubicBezTo>
                  <a:pt x="1791920" y="299861"/>
                  <a:pt x="1789792" y="297786"/>
                  <a:pt x="1788319" y="295332"/>
                </a:cubicBezTo>
                <a:cubicBezTo>
                  <a:pt x="1785026" y="289845"/>
                  <a:pt x="1781969" y="284219"/>
                  <a:pt x="1778794" y="278663"/>
                </a:cubicBezTo>
                <a:cubicBezTo>
                  <a:pt x="1778000" y="275488"/>
                  <a:pt x="1777702" y="272146"/>
                  <a:pt x="1776413" y="269138"/>
                </a:cubicBezTo>
                <a:cubicBezTo>
                  <a:pt x="1775286" y="266508"/>
                  <a:pt x="1773070" y="264480"/>
                  <a:pt x="1771650" y="261995"/>
                </a:cubicBezTo>
                <a:cubicBezTo>
                  <a:pt x="1769889" y="258913"/>
                  <a:pt x="1768649" y="255552"/>
                  <a:pt x="1766888" y="252470"/>
                </a:cubicBezTo>
                <a:cubicBezTo>
                  <a:pt x="1765468" y="249985"/>
                  <a:pt x="1763545" y="247811"/>
                  <a:pt x="1762125" y="245326"/>
                </a:cubicBezTo>
                <a:cubicBezTo>
                  <a:pt x="1760364" y="242244"/>
                  <a:pt x="1759189" y="238845"/>
                  <a:pt x="1757363" y="235801"/>
                </a:cubicBezTo>
                <a:cubicBezTo>
                  <a:pt x="1754418" y="230893"/>
                  <a:pt x="1749648" y="226943"/>
                  <a:pt x="1747838" y="221513"/>
                </a:cubicBezTo>
                <a:cubicBezTo>
                  <a:pt x="1742566" y="205696"/>
                  <a:pt x="1747452" y="218266"/>
                  <a:pt x="1731169" y="192938"/>
                </a:cubicBezTo>
                <a:cubicBezTo>
                  <a:pt x="1728666" y="189045"/>
                  <a:pt x="1726802" y="184735"/>
                  <a:pt x="1724025" y="181032"/>
                </a:cubicBezTo>
                <a:cubicBezTo>
                  <a:pt x="1722005" y="178338"/>
                  <a:pt x="1719038" y="176475"/>
                  <a:pt x="1716882" y="173888"/>
                </a:cubicBezTo>
                <a:cubicBezTo>
                  <a:pt x="1715050" y="171690"/>
                  <a:pt x="1713707" y="169126"/>
                  <a:pt x="1712119" y="166745"/>
                </a:cubicBezTo>
                <a:cubicBezTo>
                  <a:pt x="1707572" y="153101"/>
                  <a:pt x="1713187" y="165431"/>
                  <a:pt x="1700213" y="152457"/>
                </a:cubicBezTo>
                <a:cubicBezTo>
                  <a:pt x="1675040" y="127284"/>
                  <a:pt x="1713224" y="159378"/>
                  <a:pt x="1683544" y="133407"/>
                </a:cubicBezTo>
                <a:cubicBezTo>
                  <a:pt x="1675773" y="126607"/>
                  <a:pt x="1674406" y="126978"/>
                  <a:pt x="1666875" y="121501"/>
                </a:cubicBezTo>
                <a:cubicBezTo>
                  <a:pt x="1660456" y="116832"/>
                  <a:pt x="1654681" y="111212"/>
                  <a:pt x="1647825" y="107213"/>
                </a:cubicBezTo>
                <a:cubicBezTo>
                  <a:pt x="1638300" y="101657"/>
                  <a:pt x="1629113" y="95477"/>
                  <a:pt x="1619250" y="90545"/>
                </a:cubicBezTo>
                <a:cubicBezTo>
                  <a:pt x="1616075" y="88957"/>
                  <a:pt x="1612769" y="87608"/>
                  <a:pt x="1609725" y="85782"/>
                </a:cubicBezTo>
                <a:cubicBezTo>
                  <a:pt x="1604817" y="82837"/>
                  <a:pt x="1600441" y="79037"/>
                  <a:pt x="1595438" y="76257"/>
                </a:cubicBezTo>
                <a:cubicBezTo>
                  <a:pt x="1593244" y="75038"/>
                  <a:pt x="1590539" y="74999"/>
                  <a:pt x="1588294" y="73876"/>
                </a:cubicBezTo>
                <a:cubicBezTo>
                  <a:pt x="1584154" y="71806"/>
                  <a:pt x="1580576" y="68703"/>
                  <a:pt x="1576388" y="66732"/>
                </a:cubicBezTo>
                <a:cubicBezTo>
                  <a:pt x="1567051" y="62338"/>
                  <a:pt x="1557495" y="58393"/>
                  <a:pt x="1547813" y="54826"/>
                </a:cubicBezTo>
                <a:cubicBezTo>
                  <a:pt x="1532808" y="49298"/>
                  <a:pt x="1530988" y="51357"/>
                  <a:pt x="1516857" y="45301"/>
                </a:cubicBezTo>
                <a:cubicBezTo>
                  <a:pt x="1503627" y="39631"/>
                  <a:pt x="1500662" y="35046"/>
                  <a:pt x="1488282" y="33395"/>
                </a:cubicBezTo>
                <a:cubicBezTo>
                  <a:pt x="1472679" y="31314"/>
                  <a:pt x="1437074" y="29450"/>
                  <a:pt x="1423988" y="28632"/>
                </a:cubicBezTo>
                <a:cubicBezTo>
                  <a:pt x="1420019" y="27838"/>
                  <a:pt x="1416033" y="27129"/>
                  <a:pt x="1412082" y="26251"/>
                </a:cubicBezTo>
                <a:cubicBezTo>
                  <a:pt x="1408887" y="25541"/>
                  <a:pt x="1405801" y="24303"/>
                  <a:pt x="1402557" y="23870"/>
                </a:cubicBezTo>
                <a:cubicBezTo>
                  <a:pt x="1393867" y="22711"/>
                  <a:pt x="1385087" y="22360"/>
                  <a:pt x="1376363" y="21488"/>
                </a:cubicBezTo>
                <a:cubicBezTo>
                  <a:pt x="1369211" y="20773"/>
                  <a:pt x="1362076" y="19901"/>
                  <a:pt x="1354932" y="19107"/>
                </a:cubicBezTo>
                <a:cubicBezTo>
                  <a:pt x="1322657" y="8350"/>
                  <a:pt x="1342284" y="13019"/>
                  <a:pt x="1281113" y="16726"/>
                </a:cubicBezTo>
                <a:cubicBezTo>
                  <a:pt x="1265994" y="17642"/>
                  <a:pt x="1263312" y="19096"/>
                  <a:pt x="1250157" y="21488"/>
                </a:cubicBezTo>
                <a:cubicBezTo>
                  <a:pt x="1242385" y="22901"/>
                  <a:pt x="1231796" y="24293"/>
                  <a:pt x="1223963" y="26251"/>
                </a:cubicBezTo>
                <a:cubicBezTo>
                  <a:pt x="1221528" y="26860"/>
                  <a:pt x="1219241" y="27972"/>
                  <a:pt x="1216819" y="28632"/>
                </a:cubicBezTo>
                <a:cubicBezTo>
                  <a:pt x="1210504" y="30354"/>
                  <a:pt x="1204147" y="31923"/>
                  <a:pt x="1197769" y="33395"/>
                </a:cubicBezTo>
                <a:cubicBezTo>
                  <a:pt x="1193825" y="34305"/>
                  <a:pt x="1189789" y="34794"/>
                  <a:pt x="1185863" y="35776"/>
                </a:cubicBezTo>
                <a:cubicBezTo>
                  <a:pt x="1183428" y="36385"/>
                  <a:pt x="1181154" y="37548"/>
                  <a:pt x="1178719" y="38157"/>
                </a:cubicBezTo>
                <a:cubicBezTo>
                  <a:pt x="1174793" y="39139"/>
                  <a:pt x="1170739" y="39556"/>
                  <a:pt x="1166813" y="40538"/>
                </a:cubicBezTo>
                <a:cubicBezTo>
                  <a:pt x="1149875" y="44773"/>
                  <a:pt x="1171772" y="41135"/>
                  <a:pt x="1147763" y="47682"/>
                </a:cubicBezTo>
                <a:cubicBezTo>
                  <a:pt x="1143105" y="48952"/>
                  <a:pt x="1138238" y="49269"/>
                  <a:pt x="1133475" y="50063"/>
                </a:cubicBezTo>
                <a:cubicBezTo>
                  <a:pt x="1131094" y="51651"/>
                  <a:pt x="1129012" y="53821"/>
                  <a:pt x="1126332" y="54826"/>
                </a:cubicBezTo>
                <a:cubicBezTo>
                  <a:pt x="1122542" y="56247"/>
                  <a:pt x="1118376" y="56329"/>
                  <a:pt x="1114425" y="57207"/>
                </a:cubicBezTo>
                <a:cubicBezTo>
                  <a:pt x="1111230" y="57917"/>
                  <a:pt x="1108035" y="58648"/>
                  <a:pt x="1104900" y="59588"/>
                </a:cubicBezTo>
                <a:cubicBezTo>
                  <a:pt x="1100092" y="61031"/>
                  <a:pt x="1095103" y="62106"/>
                  <a:pt x="1090613" y="64351"/>
                </a:cubicBezTo>
                <a:cubicBezTo>
                  <a:pt x="1081460" y="68927"/>
                  <a:pt x="1080017" y="70692"/>
                  <a:pt x="1069182" y="71495"/>
                </a:cubicBezTo>
                <a:cubicBezTo>
                  <a:pt x="1051749" y="72786"/>
                  <a:pt x="1034257" y="73082"/>
                  <a:pt x="1016794" y="73876"/>
                </a:cubicBezTo>
                <a:cubicBezTo>
                  <a:pt x="951237" y="73123"/>
                  <a:pt x="849536" y="79733"/>
                  <a:pt x="771525" y="66732"/>
                </a:cubicBezTo>
                <a:cubicBezTo>
                  <a:pt x="734360" y="60538"/>
                  <a:pt x="782440" y="69104"/>
                  <a:pt x="740569" y="59588"/>
                </a:cubicBezTo>
                <a:cubicBezTo>
                  <a:pt x="728729" y="56897"/>
                  <a:pt x="716756" y="54826"/>
                  <a:pt x="704850" y="52445"/>
                </a:cubicBezTo>
                <a:cubicBezTo>
                  <a:pt x="700881" y="51651"/>
                  <a:pt x="696895" y="50941"/>
                  <a:pt x="692944" y="50063"/>
                </a:cubicBezTo>
                <a:cubicBezTo>
                  <a:pt x="685800" y="48476"/>
                  <a:pt x="678709" y="46633"/>
                  <a:pt x="671513" y="45301"/>
                </a:cubicBezTo>
                <a:cubicBezTo>
                  <a:pt x="657270" y="42664"/>
                  <a:pt x="642901" y="40748"/>
                  <a:pt x="628650" y="38157"/>
                </a:cubicBezTo>
                <a:cubicBezTo>
                  <a:pt x="616091" y="35874"/>
                  <a:pt x="620710" y="35510"/>
                  <a:pt x="607219" y="31013"/>
                </a:cubicBezTo>
                <a:cubicBezTo>
                  <a:pt x="604114" y="29978"/>
                  <a:pt x="600841" y="29531"/>
                  <a:pt x="597694" y="28632"/>
                </a:cubicBezTo>
                <a:cubicBezTo>
                  <a:pt x="595280" y="27942"/>
                  <a:pt x="592996" y="26815"/>
                  <a:pt x="590550" y="26251"/>
                </a:cubicBezTo>
                <a:cubicBezTo>
                  <a:pt x="582663" y="24431"/>
                  <a:pt x="574417" y="24047"/>
                  <a:pt x="566738" y="21488"/>
                </a:cubicBezTo>
                <a:cubicBezTo>
                  <a:pt x="564357" y="20694"/>
                  <a:pt x="562075" y="19489"/>
                  <a:pt x="559594" y="19107"/>
                </a:cubicBezTo>
                <a:cubicBezTo>
                  <a:pt x="551710" y="17894"/>
                  <a:pt x="543719" y="17520"/>
                  <a:pt x="535782" y="16726"/>
                </a:cubicBezTo>
                <a:cubicBezTo>
                  <a:pt x="514273" y="8122"/>
                  <a:pt x="529530" y="13241"/>
                  <a:pt x="495300" y="7201"/>
                </a:cubicBezTo>
                <a:cubicBezTo>
                  <a:pt x="491314" y="6498"/>
                  <a:pt x="487376" y="5544"/>
                  <a:pt x="483394" y="4820"/>
                </a:cubicBezTo>
                <a:cubicBezTo>
                  <a:pt x="478644" y="3956"/>
                  <a:pt x="473857" y="3302"/>
                  <a:pt x="469107" y="2438"/>
                </a:cubicBezTo>
                <a:cubicBezTo>
                  <a:pt x="465125" y="1714"/>
                  <a:pt x="461244" y="233"/>
                  <a:pt x="457200" y="57"/>
                </a:cubicBezTo>
                <a:cubicBezTo>
                  <a:pt x="442926" y="-564"/>
                  <a:pt x="421482" y="4026"/>
                  <a:pt x="414338" y="4820"/>
                </a:cubicBezTo>
                <a:close/>
              </a:path>
            </a:pathLst>
          </a:custGeom>
          <a:solidFill>
            <a:srgbClr val="FF000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Speedster7t NOC: A New Design Paradigm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B0BF-4C2A-430B-B427-4B210A416506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758169" y="3169849"/>
            <a:ext cx="490425" cy="566957"/>
            <a:chOff x="3732716" y="2067074"/>
            <a:chExt cx="234447" cy="623895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3732716" y="2067074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732716" y="222627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732716" y="2452164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732716" y="2146676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732716" y="2305880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732716" y="2531766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732716" y="261136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732716" y="2690969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1256590" y="3111426"/>
            <a:ext cx="458754" cy="6838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600"/>
              <a:t>GDDR6 Ctrl + PHy</a:t>
            </a:r>
            <a:endParaRPr lang="en-US" sz="600" dirty="0"/>
          </a:p>
        </p:txBody>
      </p:sp>
      <p:sp>
        <p:nvSpPr>
          <p:cNvPr id="23" name="Freeform 22"/>
          <p:cNvSpPr/>
          <p:nvPr/>
        </p:nvSpPr>
        <p:spPr>
          <a:xfrm>
            <a:off x="431621" y="3093487"/>
            <a:ext cx="337183" cy="719679"/>
          </a:xfrm>
          <a:custGeom>
            <a:avLst/>
            <a:gdLst>
              <a:gd name="connsiteX0" fmla="*/ 450702 w 451132"/>
              <a:gd name="connsiteY0" fmla="*/ 481445 h 962891"/>
              <a:gd name="connsiteX1" fmla="*/ 451132 w 451132"/>
              <a:gd name="connsiteY1" fmla="*/ 526092 h 962891"/>
              <a:gd name="connsiteX2" fmla="*/ 450702 w 451132"/>
              <a:gd name="connsiteY2" fmla="*/ 525981 h 962891"/>
              <a:gd name="connsiteX3" fmla="*/ 430 w 451132"/>
              <a:gd name="connsiteY3" fmla="*/ 481445 h 962891"/>
              <a:gd name="connsiteX4" fmla="*/ 430 w 451132"/>
              <a:gd name="connsiteY4" fmla="*/ 526094 h 962891"/>
              <a:gd name="connsiteX5" fmla="*/ 429 w 451132"/>
              <a:gd name="connsiteY5" fmla="*/ 526094 h 962891"/>
              <a:gd name="connsiteX6" fmla="*/ 430 w 451132"/>
              <a:gd name="connsiteY6" fmla="*/ 481445 h 962891"/>
              <a:gd name="connsiteX7" fmla="*/ 0 w 451132"/>
              <a:gd name="connsiteY7" fmla="*/ 436798 h 962891"/>
              <a:gd name="connsiteX8" fmla="*/ 430 w 451132"/>
              <a:gd name="connsiteY8" fmla="*/ 436909 h 962891"/>
              <a:gd name="connsiteX9" fmla="*/ 430 w 451132"/>
              <a:gd name="connsiteY9" fmla="*/ 481445 h 962891"/>
              <a:gd name="connsiteX10" fmla="*/ 0 w 451132"/>
              <a:gd name="connsiteY10" fmla="*/ 436798 h 962891"/>
              <a:gd name="connsiteX11" fmla="*/ 450703 w 451132"/>
              <a:gd name="connsiteY11" fmla="*/ 436796 h 962891"/>
              <a:gd name="connsiteX12" fmla="*/ 450702 w 451132"/>
              <a:gd name="connsiteY12" fmla="*/ 481445 h 962891"/>
              <a:gd name="connsiteX13" fmla="*/ 450702 w 451132"/>
              <a:gd name="connsiteY13" fmla="*/ 436796 h 962891"/>
              <a:gd name="connsiteX14" fmla="*/ 430 w 451132"/>
              <a:gd name="connsiteY14" fmla="*/ 0 h 962891"/>
              <a:gd name="connsiteX15" fmla="*/ 450702 w 451132"/>
              <a:gd name="connsiteY15" fmla="*/ 0 h 962891"/>
              <a:gd name="connsiteX16" fmla="*/ 450702 w 451132"/>
              <a:gd name="connsiteY16" fmla="*/ 436796 h 962891"/>
              <a:gd name="connsiteX17" fmla="*/ 428316 w 451132"/>
              <a:gd name="connsiteY17" fmla="*/ 442814 h 962891"/>
              <a:gd name="connsiteX18" fmla="*/ 411964 w 451132"/>
              <a:gd name="connsiteY18" fmla="*/ 459245 h 962891"/>
              <a:gd name="connsiteX19" fmla="*/ 412179 w 451132"/>
              <a:gd name="connsiteY19" fmla="*/ 504017 h 962891"/>
              <a:gd name="connsiteX20" fmla="*/ 428689 w 451132"/>
              <a:gd name="connsiteY20" fmla="*/ 520290 h 962891"/>
              <a:gd name="connsiteX21" fmla="*/ 450702 w 451132"/>
              <a:gd name="connsiteY21" fmla="*/ 525981 h 962891"/>
              <a:gd name="connsiteX22" fmla="*/ 450702 w 451132"/>
              <a:gd name="connsiteY22" fmla="*/ 962891 h 962891"/>
              <a:gd name="connsiteX23" fmla="*/ 430 w 451132"/>
              <a:gd name="connsiteY23" fmla="*/ 962891 h 962891"/>
              <a:gd name="connsiteX24" fmla="*/ 430 w 451132"/>
              <a:gd name="connsiteY24" fmla="*/ 526094 h 962891"/>
              <a:gd name="connsiteX25" fmla="*/ 22816 w 451132"/>
              <a:gd name="connsiteY25" fmla="*/ 520076 h 962891"/>
              <a:gd name="connsiteX26" fmla="*/ 39168 w 451132"/>
              <a:gd name="connsiteY26" fmla="*/ 503645 h 962891"/>
              <a:gd name="connsiteX27" fmla="*/ 38953 w 451132"/>
              <a:gd name="connsiteY27" fmla="*/ 458873 h 962891"/>
              <a:gd name="connsiteX28" fmla="*/ 22444 w 451132"/>
              <a:gd name="connsiteY28" fmla="*/ 442600 h 962891"/>
              <a:gd name="connsiteX29" fmla="*/ 430 w 451132"/>
              <a:gd name="connsiteY29" fmla="*/ 436909 h 962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51132" h="962891">
                <a:moveTo>
                  <a:pt x="450702" y="481445"/>
                </a:moveTo>
                <a:cubicBezTo>
                  <a:pt x="450845" y="496327"/>
                  <a:pt x="450989" y="511210"/>
                  <a:pt x="451132" y="526092"/>
                </a:cubicBezTo>
                <a:lnTo>
                  <a:pt x="450702" y="525981"/>
                </a:lnTo>
                <a:close/>
                <a:moveTo>
                  <a:pt x="430" y="481445"/>
                </a:moveTo>
                <a:lnTo>
                  <a:pt x="430" y="526094"/>
                </a:lnTo>
                <a:lnTo>
                  <a:pt x="429" y="526094"/>
                </a:lnTo>
                <a:cubicBezTo>
                  <a:pt x="429" y="511211"/>
                  <a:pt x="430" y="496328"/>
                  <a:pt x="430" y="481445"/>
                </a:cubicBezTo>
                <a:close/>
                <a:moveTo>
                  <a:pt x="0" y="436798"/>
                </a:moveTo>
                <a:lnTo>
                  <a:pt x="430" y="436909"/>
                </a:lnTo>
                <a:lnTo>
                  <a:pt x="430" y="481445"/>
                </a:lnTo>
                <a:cubicBezTo>
                  <a:pt x="287" y="466563"/>
                  <a:pt x="143" y="451680"/>
                  <a:pt x="0" y="436798"/>
                </a:cubicBezTo>
                <a:close/>
                <a:moveTo>
                  <a:pt x="450703" y="436796"/>
                </a:moveTo>
                <a:cubicBezTo>
                  <a:pt x="450703" y="451679"/>
                  <a:pt x="450702" y="466562"/>
                  <a:pt x="450702" y="481445"/>
                </a:cubicBezTo>
                <a:lnTo>
                  <a:pt x="450702" y="436796"/>
                </a:lnTo>
                <a:close/>
                <a:moveTo>
                  <a:pt x="430" y="0"/>
                </a:moveTo>
                <a:lnTo>
                  <a:pt x="450702" y="0"/>
                </a:lnTo>
                <a:lnTo>
                  <a:pt x="450702" y="436796"/>
                </a:lnTo>
                <a:lnTo>
                  <a:pt x="428316" y="442814"/>
                </a:lnTo>
                <a:cubicBezTo>
                  <a:pt x="421627" y="446691"/>
                  <a:pt x="415943" y="452303"/>
                  <a:pt x="411964" y="459245"/>
                </a:cubicBezTo>
                <a:cubicBezTo>
                  <a:pt x="404007" y="473129"/>
                  <a:pt x="404089" y="490210"/>
                  <a:pt x="412179" y="504017"/>
                </a:cubicBezTo>
                <a:cubicBezTo>
                  <a:pt x="416224" y="510921"/>
                  <a:pt x="421962" y="516478"/>
                  <a:pt x="428689" y="520290"/>
                </a:cubicBezTo>
                <a:lnTo>
                  <a:pt x="450702" y="525981"/>
                </a:lnTo>
                <a:lnTo>
                  <a:pt x="450702" y="962891"/>
                </a:lnTo>
                <a:lnTo>
                  <a:pt x="430" y="962891"/>
                </a:lnTo>
                <a:lnTo>
                  <a:pt x="430" y="526094"/>
                </a:lnTo>
                <a:lnTo>
                  <a:pt x="22816" y="520076"/>
                </a:lnTo>
                <a:cubicBezTo>
                  <a:pt x="29506" y="516199"/>
                  <a:pt x="35190" y="510587"/>
                  <a:pt x="39168" y="503645"/>
                </a:cubicBezTo>
                <a:cubicBezTo>
                  <a:pt x="47125" y="489761"/>
                  <a:pt x="47043" y="472680"/>
                  <a:pt x="38953" y="458873"/>
                </a:cubicBezTo>
                <a:cubicBezTo>
                  <a:pt x="34908" y="451970"/>
                  <a:pt x="29170" y="446412"/>
                  <a:pt x="22444" y="442600"/>
                </a:cubicBezTo>
                <a:lnTo>
                  <a:pt x="430" y="436909"/>
                </a:lnTo>
                <a:close/>
              </a:path>
            </a:pathLst>
          </a:custGeom>
          <a:ln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050" dirty="0"/>
              <a:t>GDDR6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1715483" y="3274105"/>
            <a:ext cx="746388" cy="313637"/>
            <a:chOff x="2746879" y="2448978"/>
            <a:chExt cx="234447" cy="345135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2746879" y="244897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2746879" y="254758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746879" y="264619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2746879" y="2498283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2746879" y="2596893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746879" y="2695503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746879" y="274480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746879" y="2794113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758169" y="3914139"/>
            <a:ext cx="490425" cy="566957"/>
            <a:chOff x="3732716" y="2067074"/>
            <a:chExt cx="234447" cy="623895"/>
          </a:xfrm>
        </p:grpSpPr>
        <p:cxnSp>
          <p:nvCxnSpPr>
            <p:cNvPr id="75" name="Straight Connector 74"/>
            <p:cNvCxnSpPr/>
            <p:nvPr/>
          </p:nvCxnSpPr>
          <p:spPr>
            <a:xfrm>
              <a:off x="3732716" y="2067074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3732716" y="222627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3732716" y="2452164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3732716" y="2146676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3732716" y="2305880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3732716" y="2531766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3732716" y="261136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3732716" y="2690969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61"/>
          <p:cNvSpPr/>
          <p:nvPr/>
        </p:nvSpPr>
        <p:spPr>
          <a:xfrm>
            <a:off x="1256590" y="3855716"/>
            <a:ext cx="458754" cy="6838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600"/>
              <a:t>GDDR6 Ctrl + PHy</a:t>
            </a:r>
            <a:endParaRPr lang="en-US" sz="600" dirty="0"/>
          </a:p>
        </p:txBody>
      </p:sp>
      <p:sp>
        <p:nvSpPr>
          <p:cNvPr id="63" name="Freeform 62"/>
          <p:cNvSpPr/>
          <p:nvPr/>
        </p:nvSpPr>
        <p:spPr>
          <a:xfrm>
            <a:off x="431621" y="3837777"/>
            <a:ext cx="337183" cy="719679"/>
          </a:xfrm>
          <a:custGeom>
            <a:avLst/>
            <a:gdLst>
              <a:gd name="connsiteX0" fmla="*/ 450702 w 451132"/>
              <a:gd name="connsiteY0" fmla="*/ 481445 h 962891"/>
              <a:gd name="connsiteX1" fmla="*/ 451132 w 451132"/>
              <a:gd name="connsiteY1" fmla="*/ 526092 h 962891"/>
              <a:gd name="connsiteX2" fmla="*/ 450702 w 451132"/>
              <a:gd name="connsiteY2" fmla="*/ 525981 h 962891"/>
              <a:gd name="connsiteX3" fmla="*/ 430 w 451132"/>
              <a:gd name="connsiteY3" fmla="*/ 481445 h 962891"/>
              <a:gd name="connsiteX4" fmla="*/ 430 w 451132"/>
              <a:gd name="connsiteY4" fmla="*/ 526094 h 962891"/>
              <a:gd name="connsiteX5" fmla="*/ 429 w 451132"/>
              <a:gd name="connsiteY5" fmla="*/ 526094 h 962891"/>
              <a:gd name="connsiteX6" fmla="*/ 430 w 451132"/>
              <a:gd name="connsiteY6" fmla="*/ 481445 h 962891"/>
              <a:gd name="connsiteX7" fmla="*/ 0 w 451132"/>
              <a:gd name="connsiteY7" fmla="*/ 436798 h 962891"/>
              <a:gd name="connsiteX8" fmla="*/ 430 w 451132"/>
              <a:gd name="connsiteY8" fmla="*/ 436909 h 962891"/>
              <a:gd name="connsiteX9" fmla="*/ 430 w 451132"/>
              <a:gd name="connsiteY9" fmla="*/ 481445 h 962891"/>
              <a:gd name="connsiteX10" fmla="*/ 0 w 451132"/>
              <a:gd name="connsiteY10" fmla="*/ 436798 h 962891"/>
              <a:gd name="connsiteX11" fmla="*/ 450703 w 451132"/>
              <a:gd name="connsiteY11" fmla="*/ 436796 h 962891"/>
              <a:gd name="connsiteX12" fmla="*/ 450702 w 451132"/>
              <a:gd name="connsiteY12" fmla="*/ 481445 h 962891"/>
              <a:gd name="connsiteX13" fmla="*/ 450702 w 451132"/>
              <a:gd name="connsiteY13" fmla="*/ 436796 h 962891"/>
              <a:gd name="connsiteX14" fmla="*/ 430 w 451132"/>
              <a:gd name="connsiteY14" fmla="*/ 0 h 962891"/>
              <a:gd name="connsiteX15" fmla="*/ 450702 w 451132"/>
              <a:gd name="connsiteY15" fmla="*/ 0 h 962891"/>
              <a:gd name="connsiteX16" fmla="*/ 450702 w 451132"/>
              <a:gd name="connsiteY16" fmla="*/ 436796 h 962891"/>
              <a:gd name="connsiteX17" fmla="*/ 428316 w 451132"/>
              <a:gd name="connsiteY17" fmla="*/ 442814 h 962891"/>
              <a:gd name="connsiteX18" fmla="*/ 411964 w 451132"/>
              <a:gd name="connsiteY18" fmla="*/ 459245 h 962891"/>
              <a:gd name="connsiteX19" fmla="*/ 412179 w 451132"/>
              <a:gd name="connsiteY19" fmla="*/ 504017 h 962891"/>
              <a:gd name="connsiteX20" fmla="*/ 428689 w 451132"/>
              <a:gd name="connsiteY20" fmla="*/ 520290 h 962891"/>
              <a:gd name="connsiteX21" fmla="*/ 450702 w 451132"/>
              <a:gd name="connsiteY21" fmla="*/ 525981 h 962891"/>
              <a:gd name="connsiteX22" fmla="*/ 450702 w 451132"/>
              <a:gd name="connsiteY22" fmla="*/ 962891 h 962891"/>
              <a:gd name="connsiteX23" fmla="*/ 430 w 451132"/>
              <a:gd name="connsiteY23" fmla="*/ 962891 h 962891"/>
              <a:gd name="connsiteX24" fmla="*/ 430 w 451132"/>
              <a:gd name="connsiteY24" fmla="*/ 526094 h 962891"/>
              <a:gd name="connsiteX25" fmla="*/ 22816 w 451132"/>
              <a:gd name="connsiteY25" fmla="*/ 520076 h 962891"/>
              <a:gd name="connsiteX26" fmla="*/ 39168 w 451132"/>
              <a:gd name="connsiteY26" fmla="*/ 503645 h 962891"/>
              <a:gd name="connsiteX27" fmla="*/ 38953 w 451132"/>
              <a:gd name="connsiteY27" fmla="*/ 458873 h 962891"/>
              <a:gd name="connsiteX28" fmla="*/ 22444 w 451132"/>
              <a:gd name="connsiteY28" fmla="*/ 442600 h 962891"/>
              <a:gd name="connsiteX29" fmla="*/ 430 w 451132"/>
              <a:gd name="connsiteY29" fmla="*/ 436909 h 962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51132" h="962891">
                <a:moveTo>
                  <a:pt x="450702" y="481445"/>
                </a:moveTo>
                <a:cubicBezTo>
                  <a:pt x="450845" y="496327"/>
                  <a:pt x="450989" y="511210"/>
                  <a:pt x="451132" y="526092"/>
                </a:cubicBezTo>
                <a:lnTo>
                  <a:pt x="450702" y="525981"/>
                </a:lnTo>
                <a:close/>
                <a:moveTo>
                  <a:pt x="430" y="481445"/>
                </a:moveTo>
                <a:lnTo>
                  <a:pt x="430" y="526094"/>
                </a:lnTo>
                <a:lnTo>
                  <a:pt x="429" y="526094"/>
                </a:lnTo>
                <a:cubicBezTo>
                  <a:pt x="429" y="511211"/>
                  <a:pt x="430" y="496328"/>
                  <a:pt x="430" y="481445"/>
                </a:cubicBezTo>
                <a:close/>
                <a:moveTo>
                  <a:pt x="0" y="436798"/>
                </a:moveTo>
                <a:lnTo>
                  <a:pt x="430" y="436909"/>
                </a:lnTo>
                <a:lnTo>
                  <a:pt x="430" y="481445"/>
                </a:lnTo>
                <a:cubicBezTo>
                  <a:pt x="287" y="466563"/>
                  <a:pt x="143" y="451680"/>
                  <a:pt x="0" y="436798"/>
                </a:cubicBezTo>
                <a:close/>
                <a:moveTo>
                  <a:pt x="450703" y="436796"/>
                </a:moveTo>
                <a:cubicBezTo>
                  <a:pt x="450703" y="451679"/>
                  <a:pt x="450702" y="466562"/>
                  <a:pt x="450702" y="481445"/>
                </a:cubicBezTo>
                <a:lnTo>
                  <a:pt x="450702" y="436796"/>
                </a:lnTo>
                <a:close/>
                <a:moveTo>
                  <a:pt x="430" y="0"/>
                </a:moveTo>
                <a:lnTo>
                  <a:pt x="450702" y="0"/>
                </a:lnTo>
                <a:lnTo>
                  <a:pt x="450702" y="436796"/>
                </a:lnTo>
                <a:lnTo>
                  <a:pt x="428316" y="442814"/>
                </a:lnTo>
                <a:cubicBezTo>
                  <a:pt x="421627" y="446691"/>
                  <a:pt x="415943" y="452303"/>
                  <a:pt x="411964" y="459245"/>
                </a:cubicBezTo>
                <a:cubicBezTo>
                  <a:pt x="404007" y="473129"/>
                  <a:pt x="404089" y="490210"/>
                  <a:pt x="412179" y="504017"/>
                </a:cubicBezTo>
                <a:cubicBezTo>
                  <a:pt x="416224" y="510921"/>
                  <a:pt x="421962" y="516478"/>
                  <a:pt x="428689" y="520290"/>
                </a:cubicBezTo>
                <a:lnTo>
                  <a:pt x="450702" y="525981"/>
                </a:lnTo>
                <a:lnTo>
                  <a:pt x="450702" y="962891"/>
                </a:lnTo>
                <a:lnTo>
                  <a:pt x="430" y="962891"/>
                </a:lnTo>
                <a:lnTo>
                  <a:pt x="430" y="526094"/>
                </a:lnTo>
                <a:lnTo>
                  <a:pt x="22816" y="520076"/>
                </a:lnTo>
                <a:cubicBezTo>
                  <a:pt x="29506" y="516199"/>
                  <a:pt x="35190" y="510587"/>
                  <a:pt x="39168" y="503645"/>
                </a:cubicBezTo>
                <a:cubicBezTo>
                  <a:pt x="47125" y="489761"/>
                  <a:pt x="47043" y="472680"/>
                  <a:pt x="38953" y="458873"/>
                </a:cubicBezTo>
                <a:cubicBezTo>
                  <a:pt x="34908" y="451970"/>
                  <a:pt x="29170" y="446412"/>
                  <a:pt x="22444" y="442600"/>
                </a:cubicBezTo>
                <a:lnTo>
                  <a:pt x="430" y="436909"/>
                </a:lnTo>
                <a:close/>
              </a:path>
            </a:pathLst>
          </a:custGeom>
          <a:ln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050" dirty="0"/>
              <a:t>GDDR6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715483" y="4018395"/>
            <a:ext cx="746388" cy="313637"/>
            <a:chOff x="2746879" y="2448978"/>
            <a:chExt cx="234447" cy="345135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2746879" y="244897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2746879" y="254758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2746879" y="264619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2746879" y="2498283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2746879" y="2596893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2746879" y="2695503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2746879" y="274480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2746879" y="2794113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758169" y="4658428"/>
            <a:ext cx="490425" cy="566957"/>
            <a:chOff x="3732716" y="2067074"/>
            <a:chExt cx="234447" cy="623895"/>
          </a:xfrm>
        </p:grpSpPr>
        <p:cxnSp>
          <p:nvCxnSpPr>
            <p:cNvPr id="98" name="Straight Connector 97"/>
            <p:cNvCxnSpPr/>
            <p:nvPr/>
          </p:nvCxnSpPr>
          <p:spPr>
            <a:xfrm>
              <a:off x="3732716" y="2067074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3732716" y="222627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3732716" y="2452164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3732716" y="2146676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3732716" y="2305880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3732716" y="2531766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3732716" y="261136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3732716" y="2690969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Rectangle 84"/>
          <p:cNvSpPr/>
          <p:nvPr/>
        </p:nvSpPr>
        <p:spPr>
          <a:xfrm>
            <a:off x="1256590" y="4600005"/>
            <a:ext cx="458754" cy="6838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600"/>
              <a:t>GDDR6 Ctrl + PHy</a:t>
            </a:r>
            <a:endParaRPr lang="en-US" sz="600" dirty="0"/>
          </a:p>
        </p:txBody>
      </p:sp>
      <p:sp>
        <p:nvSpPr>
          <p:cNvPr id="86" name="Freeform 85"/>
          <p:cNvSpPr/>
          <p:nvPr/>
        </p:nvSpPr>
        <p:spPr>
          <a:xfrm>
            <a:off x="431621" y="4582066"/>
            <a:ext cx="337183" cy="719679"/>
          </a:xfrm>
          <a:custGeom>
            <a:avLst/>
            <a:gdLst>
              <a:gd name="connsiteX0" fmla="*/ 450702 w 451132"/>
              <a:gd name="connsiteY0" fmla="*/ 481445 h 962891"/>
              <a:gd name="connsiteX1" fmla="*/ 451132 w 451132"/>
              <a:gd name="connsiteY1" fmla="*/ 526092 h 962891"/>
              <a:gd name="connsiteX2" fmla="*/ 450702 w 451132"/>
              <a:gd name="connsiteY2" fmla="*/ 525981 h 962891"/>
              <a:gd name="connsiteX3" fmla="*/ 430 w 451132"/>
              <a:gd name="connsiteY3" fmla="*/ 481445 h 962891"/>
              <a:gd name="connsiteX4" fmla="*/ 430 w 451132"/>
              <a:gd name="connsiteY4" fmla="*/ 526094 h 962891"/>
              <a:gd name="connsiteX5" fmla="*/ 429 w 451132"/>
              <a:gd name="connsiteY5" fmla="*/ 526094 h 962891"/>
              <a:gd name="connsiteX6" fmla="*/ 430 w 451132"/>
              <a:gd name="connsiteY6" fmla="*/ 481445 h 962891"/>
              <a:gd name="connsiteX7" fmla="*/ 0 w 451132"/>
              <a:gd name="connsiteY7" fmla="*/ 436798 h 962891"/>
              <a:gd name="connsiteX8" fmla="*/ 430 w 451132"/>
              <a:gd name="connsiteY8" fmla="*/ 436909 h 962891"/>
              <a:gd name="connsiteX9" fmla="*/ 430 w 451132"/>
              <a:gd name="connsiteY9" fmla="*/ 481445 h 962891"/>
              <a:gd name="connsiteX10" fmla="*/ 0 w 451132"/>
              <a:gd name="connsiteY10" fmla="*/ 436798 h 962891"/>
              <a:gd name="connsiteX11" fmla="*/ 450703 w 451132"/>
              <a:gd name="connsiteY11" fmla="*/ 436796 h 962891"/>
              <a:gd name="connsiteX12" fmla="*/ 450702 w 451132"/>
              <a:gd name="connsiteY12" fmla="*/ 481445 h 962891"/>
              <a:gd name="connsiteX13" fmla="*/ 450702 w 451132"/>
              <a:gd name="connsiteY13" fmla="*/ 436796 h 962891"/>
              <a:gd name="connsiteX14" fmla="*/ 430 w 451132"/>
              <a:gd name="connsiteY14" fmla="*/ 0 h 962891"/>
              <a:gd name="connsiteX15" fmla="*/ 450702 w 451132"/>
              <a:gd name="connsiteY15" fmla="*/ 0 h 962891"/>
              <a:gd name="connsiteX16" fmla="*/ 450702 w 451132"/>
              <a:gd name="connsiteY16" fmla="*/ 436796 h 962891"/>
              <a:gd name="connsiteX17" fmla="*/ 428316 w 451132"/>
              <a:gd name="connsiteY17" fmla="*/ 442814 h 962891"/>
              <a:gd name="connsiteX18" fmla="*/ 411964 w 451132"/>
              <a:gd name="connsiteY18" fmla="*/ 459245 h 962891"/>
              <a:gd name="connsiteX19" fmla="*/ 412179 w 451132"/>
              <a:gd name="connsiteY19" fmla="*/ 504017 h 962891"/>
              <a:gd name="connsiteX20" fmla="*/ 428689 w 451132"/>
              <a:gd name="connsiteY20" fmla="*/ 520290 h 962891"/>
              <a:gd name="connsiteX21" fmla="*/ 450702 w 451132"/>
              <a:gd name="connsiteY21" fmla="*/ 525981 h 962891"/>
              <a:gd name="connsiteX22" fmla="*/ 450702 w 451132"/>
              <a:gd name="connsiteY22" fmla="*/ 962891 h 962891"/>
              <a:gd name="connsiteX23" fmla="*/ 430 w 451132"/>
              <a:gd name="connsiteY23" fmla="*/ 962891 h 962891"/>
              <a:gd name="connsiteX24" fmla="*/ 430 w 451132"/>
              <a:gd name="connsiteY24" fmla="*/ 526094 h 962891"/>
              <a:gd name="connsiteX25" fmla="*/ 22816 w 451132"/>
              <a:gd name="connsiteY25" fmla="*/ 520076 h 962891"/>
              <a:gd name="connsiteX26" fmla="*/ 39168 w 451132"/>
              <a:gd name="connsiteY26" fmla="*/ 503645 h 962891"/>
              <a:gd name="connsiteX27" fmla="*/ 38953 w 451132"/>
              <a:gd name="connsiteY27" fmla="*/ 458873 h 962891"/>
              <a:gd name="connsiteX28" fmla="*/ 22444 w 451132"/>
              <a:gd name="connsiteY28" fmla="*/ 442600 h 962891"/>
              <a:gd name="connsiteX29" fmla="*/ 430 w 451132"/>
              <a:gd name="connsiteY29" fmla="*/ 436909 h 962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51132" h="962891">
                <a:moveTo>
                  <a:pt x="450702" y="481445"/>
                </a:moveTo>
                <a:cubicBezTo>
                  <a:pt x="450845" y="496327"/>
                  <a:pt x="450989" y="511210"/>
                  <a:pt x="451132" y="526092"/>
                </a:cubicBezTo>
                <a:lnTo>
                  <a:pt x="450702" y="525981"/>
                </a:lnTo>
                <a:close/>
                <a:moveTo>
                  <a:pt x="430" y="481445"/>
                </a:moveTo>
                <a:lnTo>
                  <a:pt x="430" y="526094"/>
                </a:lnTo>
                <a:lnTo>
                  <a:pt x="429" y="526094"/>
                </a:lnTo>
                <a:cubicBezTo>
                  <a:pt x="429" y="511211"/>
                  <a:pt x="430" y="496328"/>
                  <a:pt x="430" y="481445"/>
                </a:cubicBezTo>
                <a:close/>
                <a:moveTo>
                  <a:pt x="0" y="436798"/>
                </a:moveTo>
                <a:lnTo>
                  <a:pt x="430" y="436909"/>
                </a:lnTo>
                <a:lnTo>
                  <a:pt x="430" y="481445"/>
                </a:lnTo>
                <a:cubicBezTo>
                  <a:pt x="287" y="466563"/>
                  <a:pt x="143" y="451680"/>
                  <a:pt x="0" y="436798"/>
                </a:cubicBezTo>
                <a:close/>
                <a:moveTo>
                  <a:pt x="450703" y="436796"/>
                </a:moveTo>
                <a:cubicBezTo>
                  <a:pt x="450703" y="451679"/>
                  <a:pt x="450702" y="466562"/>
                  <a:pt x="450702" y="481445"/>
                </a:cubicBezTo>
                <a:lnTo>
                  <a:pt x="450702" y="436796"/>
                </a:lnTo>
                <a:close/>
                <a:moveTo>
                  <a:pt x="430" y="0"/>
                </a:moveTo>
                <a:lnTo>
                  <a:pt x="450702" y="0"/>
                </a:lnTo>
                <a:lnTo>
                  <a:pt x="450702" y="436796"/>
                </a:lnTo>
                <a:lnTo>
                  <a:pt x="428316" y="442814"/>
                </a:lnTo>
                <a:cubicBezTo>
                  <a:pt x="421627" y="446691"/>
                  <a:pt x="415943" y="452303"/>
                  <a:pt x="411964" y="459245"/>
                </a:cubicBezTo>
                <a:cubicBezTo>
                  <a:pt x="404007" y="473129"/>
                  <a:pt x="404089" y="490210"/>
                  <a:pt x="412179" y="504017"/>
                </a:cubicBezTo>
                <a:cubicBezTo>
                  <a:pt x="416224" y="510921"/>
                  <a:pt x="421962" y="516478"/>
                  <a:pt x="428689" y="520290"/>
                </a:cubicBezTo>
                <a:lnTo>
                  <a:pt x="450702" y="525981"/>
                </a:lnTo>
                <a:lnTo>
                  <a:pt x="450702" y="962891"/>
                </a:lnTo>
                <a:lnTo>
                  <a:pt x="430" y="962891"/>
                </a:lnTo>
                <a:lnTo>
                  <a:pt x="430" y="526094"/>
                </a:lnTo>
                <a:lnTo>
                  <a:pt x="22816" y="520076"/>
                </a:lnTo>
                <a:cubicBezTo>
                  <a:pt x="29506" y="516199"/>
                  <a:pt x="35190" y="510587"/>
                  <a:pt x="39168" y="503645"/>
                </a:cubicBezTo>
                <a:cubicBezTo>
                  <a:pt x="47125" y="489761"/>
                  <a:pt x="47043" y="472680"/>
                  <a:pt x="38953" y="458873"/>
                </a:cubicBezTo>
                <a:cubicBezTo>
                  <a:pt x="34908" y="451970"/>
                  <a:pt x="29170" y="446412"/>
                  <a:pt x="22444" y="442600"/>
                </a:cubicBezTo>
                <a:lnTo>
                  <a:pt x="430" y="436909"/>
                </a:lnTo>
                <a:close/>
              </a:path>
            </a:pathLst>
          </a:custGeom>
          <a:ln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050" dirty="0"/>
              <a:t>GDDR6</a:t>
            </a:r>
          </a:p>
        </p:txBody>
      </p:sp>
      <p:grpSp>
        <p:nvGrpSpPr>
          <p:cNvPr id="107" name="Group 106"/>
          <p:cNvGrpSpPr/>
          <p:nvPr/>
        </p:nvGrpSpPr>
        <p:grpSpPr>
          <a:xfrm>
            <a:off x="758169" y="2425559"/>
            <a:ext cx="490425" cy="566957"/>
            <a:chOff x="3732716" y="2067074"/>
            <a:chExt cx="234447" cy="623895"/>
          </a:xfrm>
        </p:grpSpPr>
        <p:cxnSp>
          <p:nvCxnSpPr>
            <p:cNvPr id="121" name="Straight Connector 120"/>
            <p:cNvCxnSpPr/>
            <p:nvPr/>
          </p:nvCxnSpPr>
          <p:spPr>
            <a:xfrm>
              <a:off x="3732716" y="2067074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3732716" y="222627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3732716" y="2452164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3732716" y="2146676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3732716" y="2305880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3732716" y="2531766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3732716" y="2611368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3732716" y="2690969"/>
              <a:ext cx="2344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Rectangle 107"/>
          <p:cNvSpPr/>
          <p:nvPr/>
        </p:nvSpPr>
        <p:spPr>
          <a:xfrm>
            <a:off x="1256590" y="2367136"/>
            <a:ext cx="458754" cy="6838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600"/>
              <a:t>GDDR6 Ctrl + PHy</a:t>
            </a:r>
            <a:endParaRPr lang="en-US" sz="600" dirty="0"/>
          </a:p>
        </p:txBody>
      </p:sp>
      <p:sp>
        <p:nvSpPr>
          <p:cNvPr id="109" name="Freeform 108"/>
          <p:cNvSpPr/>
          <p:nvPr/>
        </p:nvSpPr>
        <p:spPr>
          <a:xfrm>
            <a:off x="431621" y="2349197"/>
            <a:ext cx="337183" cy="719679"/>
          </a:xfrm>
          <a:custGeom>
            <a:avLst/>
            <a:gdLst>
              <a:gd name="connsiteX0" fmla="*/ 450702 w 451132"/>
              <a:gd name="connsiteY0" fmla="*/ 481445 h 962891"/>
              <a:gd name="connsiteX1" fmla="*/ 451132 w 451132"/>
              <a:gd name="connsiteY1" fmla="*/ 526092 h 962891"/>
              <a:gd name="connsiteX2" fmla="*/ 450702 w 451132"/>
              <a:gd name="connsiteY2" fmla="*/ 525981 h 962891"/>
              <a:gd name="connsiteX3" fmla="*/ 430 w 451132"/>
              <a:gd name="connsiteY3" fmla="*/ 481445 h 962891"/>
              <a:gd name="connsiteX4" fmla="*/ 430 w 451132"/>
              <a:gd name="connsiteY4" fmla="*/ 526094 h 962891"/>
              <a:gd name="connsiteX5" fmla="*/ 429 w 451132"/>
              <a:gd name="connsiteY5" fmla="*/ 526094 h 962891"/>
              <a:gd name="connsiteX6" fmla="*/ 430 w 451132"/>
              <a:gd name="connsiteY6" fmla="*/ 481445 h 962891"/>
              <a:gd name="connsiteX7" fmla="*/ 0 w 451132"/>
              <a:gd name="connsiteY7" fmla="*/ 436798 h 962891"/>
              <a:gd name="connsiteX8" fmla="*/ 430 w 451132"/>
              <a:gd name="connsiteY8" fmla="*/ 436909 h 962891"/>
              <a:gd name="connsiteX9" fmla="*/ 430 w 451132"/>
              <a:gd name="connsiteY9" fmla="*/ 481445 h 962891"/>
              <a:gd name="connsiteX10" fmla="*/ 0 w 451132"/>
              <a:gd name="connsiteY10" fmla="*/ 436798 h 962891"/>
              <a:gd name="connsiteX11" fmla="*/ 450703 w 451132"/>
              <a:gd name="connsiteY11" fmla="*/ 436796 h 962891"/>
              <a:gd name="connsiteX12" fmla="*/ 450702 w 451132"/>
              <a:gd name="connsiteY12" fmla="*/ 481445 h 962891"/>
              <a:gd name="connsiteX13" fmla="*/ 450702 w 451132"/>
              <a:gd name="connsiteY13" fmla="*/ 436796 h 962891"/>
              <a:gd name="connsiteX14" fmla="*/ 430 w 451132"/>
              <a:gd name="connsiteY14" fmla="*/ 0 h 962891"/>
              <a:gd name="connsiteX15" fmla="*/ 450702 w 451132"/>
              <a:gd name="connsiteY15" fmla="*/ 0 h 962891"/>
              <a:gd name="connsiteX16" fmla="*/ 450702 w 451132"/>
              <a:gd name="connsiteY16" fmla="*/ 436796 h 962891"/>
              <a:gd name="connsiteX17" fmla="*/ 428316 w 451132"/>
              <a:gd name="connsiteY17" fmla="*/ 442814 h 962891"/>
              <a:gd name="connsiteX18" fmla="*/ 411964 w 451132"/>
              <a:gd name="connsiteY18" fmla="*/ 459245 h 962891"/>
              <a:gd name="connsiteX19" fmla="*/ 412179 w 451132"/>
              <a:gd name="connsiteY19" fmla="*/ 504017 h 962891"/>
              <a:gd name="connsiteX20" fmla="*/ 428689 w 451132"/>
              <a:gd name="connsiteY20" fmla="*/ 520290 h 962891"/>
              <a:gd name="connsiteX21" fmla="*/ 450702 w 451132"/>
              <a:gd name="connsiteY21" fmla="*/ 525981 h 962891"/>
              <a:gd name="connsiteX22" fmla="*/ 450702 w 451132"/>
              <a:gd name="connsiteY22" fmla="*/ 962891 h 962891"/>
              <a:gd name="connsiteX23" fmla="*/ 430 w 451132"/>
              <a:gd name="connsiteY23" fmla="*/ 962891 h 962891"/>
              <a:gd name="connsiteX24" fmla="*/ 430 w 451132"/>
              <a:gd name="connsiteY24" fmla="*/ 526094 h 962891"/>
              <a:gd name="connsiteX25" fmla="*/ 22816 w 451132"/>
              <a:gd name="connsiteY25" fmla="*/ 520076 h 962891"/>
              <a:gd name="connsiteX26" fmla="*/ 39168 w 451132"/>
              <a:gd name="connsiteY26" fmla="*/ 503645 h 962891"/>
              <a:gd name="connsiteX27" fmla="*/ 38953 w 451132"/>
              <a:gd name="connsiteY27" fmla="*/ 458873 h 962891"/>
              <a:gd name="connsiteX28" fmla="*/ 22444 w 451132"/>
              <a:gd name="connsiteY28" fmla="*/ 442600 h 962891"/>
              <a:gd name="connsiteX29" fmla="*/ 430 w 451132"/>
              <a:gd name="connsiteY29" fmla="*/ 436909 h 962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51132" h="962891">
                <a:moveTo>
                  <a:pt x="450702" y="481445"/>
                </a:moveTo>
                <a:cubicBezTo>
                  <a:pt x="450845" y="496327"/>
                  <a:pt x="450989" y="511210"/>
                  <a:pt x="451132" y="526092"/>
                </a:cubicBezTo>
                <a:lnTo>
                  <a:pt x="450702" y="525981"/>
                </a:lnTo>
                <a:close/>
                <a:moveTo>
                  <a:pt x="430" y="481445"/>
                </a:moveTo>
                <a:lnTo>
                  <a:pt x="430" y="526094"/>
                </a:lnTo>
                <a:lnTo>
                  <a:pt x="429" y="526094"/>
                </a:lnTo>
                <a:cubicBezTo>
                  <a:pt x="429" y="511211"/>
                  <a:pt x="430" y="496328"/>
                  <a:pt x="430" y="481445"/>
                </a:cubicBezTo>
                <a:close/>
                <a:moveTo>
                  <a:pt x="0" y="436798"/>
                </a:moveTo>
                <a:lnTo>
                  <a:pt x="430" y="436909"/>
                </a:lnTo>
                <a:lnTo>
                  <a:pt x="430" y="481445"/>
                </a:lnTo>
                <a:cubicBezTo>
                  <a:pt x="287" y="466563"/>
                  <a:pt x="143" y="451680"/>
                  <a:pt x="0" y="436798"/>
                </a:cubicBezTo>
                <a:close/>
                <a:moveTo>
                  <a:pt x="450703" y="436796"/>
                </a:moveTo>
                <a:cubicBezTo>
                  <a:pt x="450703" y="451679"/>
                  <a:pt x="450702" y="466562"/>
                  <a:pt x="450702" y="481445"/>
                </a:cubicBezTo>
                <a:lnTo>
                  <a:pt x="450702" y="436796"/>
                </a:lnTo>
                <a:close/>
                <a:moveTo>
                  <a:pt x="430" y="0"/>
                </a:moveTo>
                <a:lnTo>
                  <a:pt x="450702" y="0"/>
                </a:lnTo>
                <a:lnTo>
                  <a:pt x="450702" y="436796"/>
                </a:lnTo>
                <a:lnTo>
                  <a:pt x="428316" y="442814"/>
                </a:lnTo>
                <a:cubicBezTo>
                  <a:pt x="421627" y="446691"/>
                  <a:pt x="415943" y="452303"/>
                  <a:pt x="411964" y="459245"/>
                </a:cubicBezTo>
                <a:cubicBezTo>
                  <a:pt x="404007" y="473129"/>
                  <a:pt x="404089" y="490210"/>
                  <a:pt x="412179" y="504017"/>
                </a:cubicBezTo>
                <a:cubicBezTo>
                  <a:pt x="416224" y="510921"/>
                  <a:pt x="421962" y="516478"/>
                  <a:pt x="428689" y="520290"/>
                </a:cubicBezTo>
                <a:lnTo>
                  <a:pt x="450702" y="525981"/>
                </a:lnTo>
                <a:lnTo>
                  <a:pt x="450702" y="962891"/>
                </a:lnTo>
                <a:lnTo>
                  <a:pt x="430" y="962891"/>
                </a:lnTo>
                <a:lnTo>
                  <a:pt x="430" y="526094"/>
                </a:lnTo>
                <a:lnTo>
                  <a:pt x="22816" y="520076"/>
                </a:lnTo>
                <a:cubicBezTo>
                  <a:pt x="29506" y="516199"/>
                  <a:pt x="35190" y="510587"/>
                  <a:pt x="39168" y="503645"/>
                </a:cubicBezTo>
                <a:cubicBezTo>
                  <a:pt x="47125" y="489761"/>
                  <a:pt x="47043" y="472680"/>
                  <a:pt x="38953" y="458873"/>
                </a:cubicBezTo>
                <a:cubicBezTo>
                  <a:pt x="34908" y="451970"/>
                  <a:pt x="29170" y="446412"/>
                  <a:pt x="22444" y="442600"/>
                </a:cubicBezTo>
                <a:lnTo>
                  <a:pt x="430" y="436909"/>
                </a:lnTo>
                <a:close/>
              </a:path>
            </a:pathLst>
          </a:custGeom>
          <a:ln>
            <a:noFill/>
          </a:ln>
          <a:scene3d>
            <a:camera prst="orthographicFront"/>
            <a:lightRig rig="threePt" dir="t"/>
          </a:scene3d>
          <a:sp3d>
            <a:bevelT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050" dirty="0"/>
              <a:t>GDDR6</a:t>
            </a:r>
          </a:p>
        </p:txBody>
      </p:sp>
      <p:grpSp>
        <p:nvGrpSpPr>
          <p:cNvPr id="234" name="Group 233"/>
          <p:cNvGrpSpPr/>
          <p:nvPr/>
        </p:nvGrpSpPr>
        <p:grpSpPr>
          <a:xfrm>
            <a:off x="2332311" y="3292304"/>
            <a:ext cx="985125" cy="429028"/>
            <a:chOff x="3737916" y="3539557"/>
            <a:chExt cx="2022096" cy="880637"/>
          </a:xfrm>
        </p:grpSpPr>
        <p:sp>
          <p:nvSpPr>
            <p:cNvPr id="235" name="Freeform 234"/>
            <p:cNvSpPr/>
            <p:nvPr/>
          </p:nvSpPr>
          <p:spPr>
            <a:xfrm>
              <a:off x="3871681" y="3539557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36" name="Freeform 235"/>
            <p:cNvSpPr/>
            <p:nvPr/>
          </p:nvSpPr>
          <p:spPr>
            <a:xfrm>
              <a:off x="3834899" y="3620361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37" name="Freeform 236"/>
            <p:cNvSpPr/>
            <p:nvPr/>
          </p:nvSpPr>
          <p:spPr>
            <a:xfrm>
              <a:off x="3834633" y="3720468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38" name="Freeform 237"/>
            <p:cNvSpPr/>
            <p:nvPr/>
          </p:nvSpPr>
          <p:spPr>
            <a:xfrm>
              <a:off x="3818220" y="3810972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39" name="Freeform 238"/>
            <p:cNvSpPr/>
            <p:nvPr/>
          </p:nvSpPr>
          <p:spPr>
            <a:xfrm>
              <a:off x="3795599" y="3907025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0" name="Freeform 239"/>
            <p:cNvSpPr/>
            <p:nvPr/>
          </p:nvSpPr>
          <p:spPr>
            <a:xfrm>
              <a:off x="3772978" y="4001583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1" name="Freeform 240"/>
            <p:cNvSpPr/>
            <p:nvPr/>
          </p:nvSpPr>
          <p:spPr>
            <a:xfrm>
              <a:off x="3760537" y="4096039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2" name="Freeform 241"/>
            <p:cNvSpPr/>
            <p:nvPr/>
          </p:nvSpPr>
          <p:spPr>
            <a:xfrm>
              <a:off x="3737916" y="4191594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243" name="Group 242"/>
          <p:cNvGrpSpPr/>
          <p:nvPr/>
        </p:nvGrpSpPr>
        <p:grpSpPr>
          <a:xfrm flipV="1">
            <a:off x="2332311" y="3925008"/>
            <a:ext cx="985125" cy="429028"/>
            <a:chOff x="3737916" y="3539557"/>
            <a:chExt cx="2022096" cy="880637"/>
          </a:xfrm>
        </p:grpSpPr>
        <p:sp>
          <p:nvSpPr>
            <p:cNvPr id="244" name="Freeform 243"/>
            <p:cNvSpPr/>
            <p:nvPr/>
          </p:nvSpPr>
          <p:spPr>
            <a:xfrm>
              <a:off x="3871681" y="3539557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5" name="Freeform 244"/>
            <p:cNvSpPr/>
            <p:nvPr/>
          </p:nvSpPr>
          <p:spPr>
            <a:xfrm>
              <a:off x="3834899" y="3620361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6" name="Freeform 245"/>
            <p:cNvSpPr/>
            <p:nvPr/>
          </p:nvSpPr>
          <p:spPr>
            <a:xfrm>
              <a:off x="3834633" y="3720468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7" name="Freeform 246"/>
            <p:cNvSpPr/>
            <p:nvPr/>
          </p:nvSpPr>
          <p:spPr>
            <a:xfrm>
              <a:off x="3818220" y="3810972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8" name="Freeform 247"/>
            <p:cNvSpPr/>
            <p:nvPr/>
          </p:nvSpPr>
          <p:spPr>
            <a:xfrm>
              <a:off x="3795599" y="3907025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49" name="Freeform 248"/>
            <p:cNvSpPr/>
            <p:nvPr/>
          </p:nvSpPr>
          <p:spPr>
            <a:xfrm>
              <a:off x="3772978" y="4001583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0" name="Freeform 249"/>
            <p:cNvSpPr/>
            <p:nvPr/>
          </p:nvSpPr>
          <p:spPr>
            <a:xfrm>
              <a:off x="3760537" y="4096039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1" name="Freeform 250"/>
            <p:cNvSpPr/>
            <p:nvPr/>
          </p:nvSpPr>
          <p:spPr>
            <a:xfrm>
              <a:off x="3737916" y="4191594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252" name="Group 251"/>
          <p:cNvGrpSpPr/>
          <p:nvPr/>
        </p:nvGrpSpPr>
        <p:grpSpPr>
          <a:xfrm flipH="1">
            <a:off x="3579804" y="3289463"/>
            <a:ext cx="985125" cy="429028"/>
            <a:chOff x="3737916" y="3539557"/>
            <a:chExt cx="2022096" cy="880637"/>
          </a:xfrm>
        </p:grpSpPr>
        <p:sp>
          <p:nvSpPr>
            <p:cNvPr id="253" name="Freeform 252"/>
            <p:cNvSpPr/>
            <p:nvPr/>
          </p:nvSpPr>
          <p:spPr>
            <a:xfrm>
              <a:off x="3871681" y="3539557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4" name="Freeform 253"/>
            <p:cNvSpPr/>
            <p:nvPr/>
          </p:nvSpPr>
          <p:spPr>
            <a:xfrm>
              <a:off x="3834899" y="3620361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5" name="Freeform 254"/>
            <p:cNvSpPr/>
            <p:nvPr/>
          </p:nvSpPr>
          <p:spPr>
            <a:xfrm>
              <a:off x="3834633" y="3720468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6" name="Freeform 255"/>
            <p:cNvSpPr/>
            <p:nvPr/>
          </p:nvSpPr>
          <p:spPr>
            <a:xfrm>
              <a:off x="3818220" y="3810972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7" name="Freeform 256"/>
            <p:cNvSpPr/>
            <p:nvPr/>
          </p:nvSpPr>
          <p:spPr>
            <a:xfrm>
              <a:off x="3795599" y="3907025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8" name="Freeform 257"/>
            <p:cNvSpPr/>
            <p:nvPr/>
          </p:nvSpPr>
          <p:spPr>
            <a:xfrm>
              <a:off x="3772978" y="4001583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9" name="Freeform 258"/>
            <p:cNvSpPr/>
            <p:nvPr/>
          </p:nvSpPr>
          <p:spPr>
            <a:xfrm>
              <a:off x="3760537" y="4096039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0" name="Freeform 259"/>
            <p:cNvSpPr/>
            <p:nvPr/>
          </p:nvSpPr>
          <p:spPr>
            <a:xfrm>
              <a:off x="3737916" y="4191594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grpSp>
        <p:nvGrpSpPr>
          <p:cNvPr id="261" name="Group 260"/>
          <p:cNvGrpSpPr/>
          <p:nvPr/>
        </p:nvGrpSpPr>
        <p:grpSpPr>
          <a:xfrm flipH="1" flipV="1">
            <a:off x="3579804" y="3923843"/>
            <a:ext cx="985125" cy="429028"/>
            <a:chOff x="3737916" y="3539557"/>
            <a:chExt cx="2022096" cy="880637"/>
          </a:xfrm>
        </p:grpSpPr>
        <p:sp>
          <p:nvSpPr>
            <p:cNvPr id="262" name="Freeform 261"/>
            <p:cNvSpPr/>
            <p:nvPr/>
          </p:nvSpPr>
          <p:spPr>
            <a:xfrm>
              <a:off x="3871681" y="3539557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3" name="Freeform 262"/>
            <p:cNvSpPr/>
            <p:nvPr/>
          </p:nvSpPr>
          <p:spPr>
            <a:xfrm>
              <a:off x="3834899" y="3620361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4" name="Freeform 263"/>
            <p:cNvSpPr/>
            <p:nvPr/>
          </p:nvSpPr>
          <p:spPr>
            <a:xfrm>
              <a:off x="3834633" y="3720468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5" name="Freeform 264"/>
            <p:cNvSpPr/>
            <p:nvPr/>
          </p:nvSpPr>
          <p:spPr>
            <a:xfrm>
              <a:off x="3818220" y="3810972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6" name="Freeform 265"/>
            <p:cNvSpPr/>
            <p:nvPr/>
          </p:nvSpPr>
          <p:spPr>
            <a:xfrm>
              <a:off x="3795599" y="3907025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7" name="Freeform 266"/>
            <p:cNvSpPr/>
            <p:nvPr/>
          </p:nvSpPr>
          <p:spPr>
            <a:xfrm>
              <a:off x="3772978" y="4001583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8" name="Freeform 267"/>
            <p:cNvSpPr/>
            <p:nvPr/>
          </p:nvSpPr>
          <p:spPr>
            <a:xfrm>
              <a:off x="3760537" y="4096039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9" name="Freeform 268"/>
            <p:cNvSpPr/>
            <p:nvPr/>
          </p:nvSpPr>
          <p:spPr>
            <a:xfrm>
              <a:off x="3737916" y="4191594"/>
              <a:ext cx="1888331" cy="228600"/>
            </a:xfrm>
            <a:custGeom>
              <a:avLst/>
              <a:gdLst>
                <a:gd name="connsiteX0" fmla="*/ 0 w 1888331"/>
                <a:gd name="connsiteY0" fmla="*/ 0 h 228600"/>
                <a:gd name="connsiteX1" fmla="*/ 1362075 w 1888331"/>
                <a:gd name="connsiteY1" fmla="*/ 0 h 228600"/>
                <a:gd name="connsiteX2" fmla="*/ 1888331 w 1888331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8331" h="228600">
                  <a:moveTo>
                    <a:pt x="0" y="0"/>
                  </a:moveTo>
                  <a:lnTo>
                    <a:pt x="1362075" y="0"/>
                  </a:lnTo>
                  <a:lnTo>
                    <a:pt x="1888331" y="228600"/>
                  </a:lnTo>
                </a:path>
              </a:pathLst>
            </a:custGeom>
            <a:ln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sp>
        <p:nvSpPr>
          <p:cNvPr id="232" name="Rectangle 231"/>
          <p:cNvSpPr/>
          <p:nvPr/>
        </p:nvSpPr>
        <p:spPr>
          <a:xfrm>
            <a:off x="4176792" y="3204487"/>
            <a:ext cx="670490" cy="48816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/>
              <a:t>Accelerator</a:t>
            </a:r>
          </a:p>
          <a:p>
            <a:pPr algn="ctr"/>
            <a:r>
              <a:rPr lang="en-US" sz="900" dirty="0"/>
              <a:t>#1</a:t>
            </a:r>
          </a:p>
        </p:txBody>
      </p:sp>
      <p:sp>
        <p:nvSpPr>
          <p:cNvPr id="167" name="Hexagon 166"/>
          <p:cNvSpPr/>
          <p:nvPr/>
        </p:nvSpPr>
        <p:spPr>
          <a:xfrm>
            <a:off x="3040941" y="3300223"/>
            <a:ext cx="855563" cy="1053814"/>
          </a:xfrm>
          <a:prstGeom prst="hexagon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900" dirty="0"/>
          </a:p>
        </p:txBody>
      </p:sp>
      <p:grpSp>
        <p:nvGrpSpPr>
          <p:cNvPr id="275" name="Group 274"/>
          <p:cNvGrpSpPr/>
          <p:nvPr/>
        </p:nvGrpSpPr>
        <p:grpSpPr>
          <a:xfrm>
            <a:off x="3171240" y="3497772"/>
            <a:ext cx="592917" cy="638258"/>
            <a:chOff x="6148388" y="3283700"/>
            <a:chExt cx="652462" cy="702357"/>
          </a:xfrm>
        </p:grpSpPr>
        <p:cxnSp>
          <p:nvCxnSpPr>
            <p:cNvPr id="271" name="Straight Arrow Connector 270"/>
            <p:cNvCxnSpPr/>
            <p:nvPr/>
          </p:nvCxnSpPr>
          <p:spPr>
            <a:xfrm>
              <a:off x="6148388" y="3283700"/>
              <a:ext cx="652462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Arrow Connector 271"/>
            <p:cNvCxnSpPr/>
            <p:nvPr/>
          </p:nvCxnSpPr>
          <p:spPr>
            <a:xfrm>
              <a:off x="6148388" y="3283700"/>
              <a:ext cx="652462" cy="702357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9" name="Group 278"/>
          <p:cNvGrpSpPr/>
          <p:nvPr/>
        </p:nvGrpSpPr>
        <p:grpSpPr>
          <a:xfrm flipV="1">
            <a:off x="3171240" y="3540137"/>
            <a:ext cx="592917" cy="638258"/>
            <a:chOff x="6148388" y="3283700"/>
            <a:chExt cx="652462" cy="702357"/>
          </a:xfrm>
        </p:grpSpPr>
        <p:cxnSp>
          <p:nvCxnSpPr>
            <p:cNvPr id="280" name="Straight Arrow Connector 279"/>
            <p:cNvCxnSpPr/>
            <p:nvPr/>
          </p:nvCxnSpPr>
          <p:spPr>
            <a:xfrm>
              <a:off x="6148388" y="3283700"/>
              <a:ext cx="652462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Arrow Connector 280"/>
            <p:cNvCxnSpPr/>
            <p:nvPr/>
          </p:nvCxnSpPr>
          <p:spPr>
            <a:xfrm>
              <a:off x="6148388" y="3283700"/>
              <a:ext cx="652462" cy="702357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9" name="Straight Arrow Connector 288"/>
          <p:cNvCxnSpPr/>
          <p:nvPr/>
        </p:nvCxnSpPr>
        <p:spPr>
          <a:xfrm flipH="1">
            <a:off x="3210191" y="3421691"/>
            <a:ext cx="519343" cy="0"/>
          </a:xfrm>
          <a:prstGeom prst="straightConnector1">
            <a:avLst/>
          </a:prstGeom>
          <a:ln w="9525">
            <a:solidFill>
              <a:schemeClr val="tx1"/>
            </a:solidFill>
            <a:prstDash val="sysDot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Straight Connector 291"/>
          <p:cNvCxnSpPr/>
          <p:nvPr/>
        </p:nvCxnSpPr>
        <p:spPr>
          <a:xfrm flipH="1">
            <a:off x="3140689" y="3421691"/>
            <a:ext cx="586681" cy="621764"/>
          </a:xfrm>
          <a:prstGeom prst="line">
            <a:avLst/>
          </a:prstGeom>
          <a:ln w="9525">
            <a:solidFill>
              <a:schemeClr val="tx1"/>
            </a:solidFill>
            <a:prstDash val="sysDot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 flipH="1">
            <a:off x="3210191" y="4241502"/>
            <a:ext cx="517180" cy="0"/>
          </a:xfrm>
          <a:prstGeom prst="line">
            <a:avLst/>
          </a:prstGeom>
          <a:ln w="9525">
            <a:solidFill>
              <a:schemeClr val="tx1"/>
            </a:solidFill>
            <a:prstDash val="sysDot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/>
          <p:nvPr/>
        </p:nvCxnSpPr>
        <p:spPr>
          <a:xfrm flipH="1" flipV="1">
            <a:off x="3121667" y="3633000"/>
            <a:ext cx="605703" cy="608503"/>
          </a:xfrm>
          <a:prstGeom prst="line">
            <a:avLst/>
          </a:prstGeom>
          <a:ln w="9525">
            <a:solidFill>
              <a:schemeClr val="tx1"/>
            </a:solidFill>
            <a:prstDash val="sysDot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Rectangle 299"/>
          <p:cNvSpPr/>
          <p:nvPr/>
        </p:nvSpPr>
        <p:spPr>
          <a:xfrm>
            <a:off x="4176792" y="3941720"/>
            <a:ext cx="670490" cy="48816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/>
              <a:t>Accelerator</a:t>
            </a:r>
          </a:p>
          <a:p>
            <a:pPr algn="ctr"/>
            <a:r>
              <a:rPr lang="en-US" sz="900" dirty="0"/>
              <a:t>#2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715482" y="3776854"/>
            <a:ext cx="578031" cy="246221"/>
            <a:chOff x="4165855" y="3786131"/>
            <a:chExt cx="722099" cy="307589"/>
          </a:xfrm>
        </p:grpSpPr>
        <p:sp>
          <p:nvSpPr>
            <p:cNvPr id="154" name="TextBox 153"/>
            <p:cNvSpPr txBox="1"/>
            <p:nvPr/>
          </p:nvSpPr>
          <p:spPr>
            <a:xfrm>
              <a:off x="4416959" y="3786131"/>
              <a:ext cx="470995" cy="3075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600"/>
                </a:lnSpc>
              </a:pPr>
              <a:r>
                <a:rPr lang="en-US" sz="500" dirty="0"/>
                <a:t>Status</a:t>
              </a:r>
            </a:p>
            <a:p>
              <a:pPr>
                <a:lnSpc>
                  <a:spcPts val="600"/>
                </a:lnSpc>
              </a:pPr>
              <a:r>
                <a:rPr lang="en-US" sz="500" dirty="0"/>
                <a:t>Control</a:t>
              </a:r>
            </a:p>
          </p:txBody>
        </p:sp>
        <p:grpSp>
          <p:nvGrpSpPr>
            <p:cNvPr id="349" name="Group 348"/>
            <p:cNvGrpSpPr/>
            <p:nvPr/>
          </p:nvGrpSpPr>
          <p:grpSpPr>
            <a:xfrm>
              <a:off x="4165855" y="3884649"/>
              <a:ext cx="328221" cy="173656"/>
              <a:chOff x="4546432" y="3625429"/>
              <a:chExt cx="539919" cy="186666"/>
            </a:xfrm>
          </p:grpSpPr>
          <p:sp>
            <p:nvSpPr>
              <p:cNvPr id="346" name="Freeform 345"/>
              <p:cNvSpPr/>
              <p:nvPr/>
            </p:nvSpPr>
            <p:spPr>
              <a:xfrm>
                <a:off x="4546432" y="3696205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47" name="Freeform 346"/>
              <p:cNvSpPr/>
              <p:nvPr/>
            </p:nvSpPr>
            <p:spPr>
              <a:xfrm>
                <a:off x="4546432" y="3660818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48" name="Freeform 347"/>
              <p:cNvSpPr/>
              <p:nvPr/>
            </p:nvSpPr>
            <p:spPr>
              <a:xfrm>
                <a:off x="4546432" y="3625429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</p:grpSp>
      <p:grpSp>
        <p:nvGrpSpPr>
          <p:cNvPr id="351" name="Group 350"/>
          <p:cNvGrpSpPr/>
          <p:nvPr/>
        </p:nvGrpSpPr>
        <p:grpSpPr>
          <a:xfrm>
            <a:off x="1715483" y="3032275"/>
            <a:ext cx="578031" cy="246221"/>
            <a:chOff x="4546432" y="3572343"/>
            <a:chExt cx="636081" cy="270948"/>
          </a:xfrm>
        </p:grpSpPr>
        <p:sp>
          <p:nvSpPr>
            <p:cNvPr id="352" name="TextBox 351"/>
            <p:cNvSpPr txBox="1"/>
            <p:nvPr/>
          </p:nvSpPr>
          <p:spPr>
            <a:xfrm>
              <a:off x="4767624" y="3572343"/>
              <a:ext cx="414889" cy="2709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600"/>
                </a:lnSpc>
              </a:pPr>
              <a:r>
                <a:rPr lang="en-US" sz="500" dirty="0"/>
                <a:t>Status</a:t>
              </a:r>
            </a:p>
            <a:p>
              <a:pPr>
                <a:lnSpc>
                  <a:spcPts val="600"/>
                </a:lnSpc>
              </a:pPr>
              <a:r>
                <a:rPr lang="en-US" sz="500" dirty="0"/>
                <a:t>Control</a:t>
              </a:r>
            </a:p>
          </p:txBody>
        </p:sp>
        <p:grpSp>
          <p:nvGrpSpPr>
            <p:cNvPr id="353" name="Group 352"/>
            <p:cNvGrpSpPr/>
            <p:nvPr/>
          </p:nvGrpSpPr>
          <p:grpSpPr>
            <a:xfrm>
              <a:off x="4546432" y="3659125"/>
              <a:ext cx="289123" cy="152970"/>
              <a:chOff x="4546432" y="3625429"/>
              <a:chExt cx="539919" cy="186666"/>
            </a:xfrm>
          </p:grpSpPr>
          <p:sp>
            <p:nvSpPr>
              <p:cNvPr id="354" name="Freeform 353"/>
              <p:cNvSpPr/>
              <p:nvPr/>
            </p:nvSpPr>
            <p:spPr>
              <a:xfrm>
                <a:off x="4546432" y="3696205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55" name="Freeform 354"/>
              <p:cNvSpPr/>
              <p:nvPr/>
            </p:nvSpPr>
            <p:spPr>
              <a:xfrm>
                <a:off x="4546432" y="3660818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56" name="Freeform 355"/>
              <p:cNvSpPr/>
              <p:nvPr/>
            </p:nvSpPr>
            <p:spPr>
              <a:xfrm>
                <a:off x="4546432" y="3625429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1715482" y="3611414"/>
            <a:ext cx="687034" cy="208916"/>
            <a:chOff x="4165855" y="3579457"/>
            <a:chExt cx="858270" cy="260986"/>
          </a:xfrm>
        </p:grpSpPr>
        <p:grpSp>
          <p:nvGrpSpPr>
            <p:cNvPr id="359" name="Group 358"/>
            <p:cNvGrpSpPr/>
            <p:nvPr/>
          </p:nvGrpSpPr>
          <p:grpSpPr>
            <a:xfrm flipV="1">
              <a:off x="4165855" y="3579457"/>
              <a:ext cx="328221" cy="173656"/>
              <a:chOff x="4546432" y="3625429"/>
              <a:chExt cx="539919" cy="186666"/>
            </a:xfrm>
          </p:grpSpPr>
          <p:sp>
            <p:nvSpPr>
              <p:cNvPr id="360" name="Freeform 359"/>
              <p:cNvSpPr/>
              <p:nvPr/>
            </p:nvSpPr>
            <p:spPr>
              <a:xfrm>
                <a:off x="4546432" y="3696205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61" name="Freeform 360"/>
              <p:cNvSpPr/>
              <p:nvPr/>
            </p:nvSpPr>
            <p:spPr>
              <a:xfrm>
                <a:off x="4546432" y="3660818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62" name="Freeform 361"/>
              <p:cNvSpPr/>
              <p:nvPr/>
            </p:nvSpPr>
            <p:spPr>
              <a:xfrm>
                <a:off x="4546432" y="3625429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367" name="TextBox 366"/>
            <p:cNvSpPr txBox="1"/>
            <p:nvPr/>
          </p:nvSpPr>
          <p:spPr>
            <a:xfrm>
              <a:off x="4416958" y="3628976"/>
              <a:ext cx="607167" cy="2114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600"/>
                </a:lnSpc>
              </a:pPr>
              <a:r>
                <a:rPr lang="en-US" sz="500" dirty="0"/>
                <a:t>Parameters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715482" y="4356450"/>
            <a:ext cx="687034" cy="205888"/>
            <a:chOff x="4165855" y="4510185"/>
            <a:chExt cx="858270" cy="257203"/>
          </a:xfrm>
        </p:grpSpPr>
        <p:grpSp>
          <p:nvGrpSpPr>
            <p:cNvPr id="363" name="Group 362"/>
            <p:cNvGrpSpPr/>
            <p:nvPr/>
          </p:nvGrpSpPr>
          <p:grpSpPr>
            <a:xfrm flipV="1">
              <a:off x="4165855" y="4510185"/>
              <a:ext cx="328221" cy="173656"/>
              <a:chOff x="4546432" y="3625429"/>
              <a:chExt cx="539919" cy="186666"/>
            </a:xfrm>
          </p:grpSpPr>
          <p:sp>
            <p:nvSpPr>
              <p:cNvPr id="364" name="Freeform 363"/>
              <p:cNvSpPr/>
              <p:nvPr/>
            </p:nvSpPr>
            <p:spPr>
              <a:xfrm>
                <a:off x="4546432" y="3696205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65" name="Freeform 364"/>
              <p:cNvSpPr/>
              <p:nvPr/>
            </p:nvSpPr>
            <p:spPr>
              <a:xfrm>
                <a:off x="4546432" y="3660818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66" name="Freeform 365"/>
              <p:cNvSpPr/>
              <p:nvPr/>
            </p:nvSpPr>
            <p:spPr>
              <a:xfrm>
                <a:off x="4546432" y="3625429"/>
                <a:ext cx="539919" cy="115890"/>
              </a:xfrm>
              <a:custGeom>
                <a:avLst/>
                <a:gdLst>
                  <a:gd name="connsiteX0" fmla="*/ 0 w 821531"/>
                  <a:gd name="connsiteY0" fmla="*/ 295275 h 295275"/>
                  <a:gd name="connsiteX1" fmla="*/ 269081 w 821531"/>
                  <a:gd name="connsiteY1" fmla="*/ 295275 h 295275"/>
                  <a:gd name="connsiteX2" fmla="*/ 564356 w 821531"/>
                  <a:gd name="connsiteY2" fmla="*/ 0 h 295275"/>
                  <a:gd name="connsiteX3" fmla="*/ 821531 w 821531"/>
                  <a:gd name="connsiteY3" fmla="*/ 0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1531" h="295275">
                    <a:moveTo>
                      <a:pt x="0" y="295275"/>
                    </a:moveTo>
                    <a:lnTo>
                      <a:pt x="269081" y="295275"/>
                    </a:lnTo>
                    <a:lnTo>
                      <a:pt x="564356" y="0"/>
                    </a:lnTo>
                    <a:lnTo>
                      <a:pt x="821531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368" name="TextBox 367"/>
            <p:cNvSpPr txBox="1"/>
            <p:nvPr/>
          </p:nvSpPr>
          <p:spPr>
            <a:xfrm>
              <a:off x="4416958" y="4555921"/>
              <a:ext cx="607167" cy="2114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600"/>
                </a:lnSpc>
              </a:pPr>
              <a:r>
                <a:rPr lang="en-US" sz="500" dirty="0"/>
                <a:t>Parameters</a:t>
              </a:r>
            </a:p>
          </p:txBody>
        </p:sp>
      </p:grpSp>
      <p:sp>
        <p:nvSpPr>
          <p:cNvPr id="373" name="TextBox 372"/>
          <p:cNvSpPr txBox="1"/>
          <p:nvPr/>
        </p:nvSpPr>
        <p:spPr>
          <a:xfrm>
            <a:off x="3642761" y="2564034"/>
            <a:ext cx="1096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1. Address decode</a:t>
            </a:r>
          </a:p>
          <a:p>
            <a:r>
              <a:rPr lang="en-US" sz="800" dirty="0"/>
              <a:t>2. Back pressure</a:t>
            </a:r>
          </a:p>
          <a:p>
            <a:r>
              <a:rPr lang="en-US" sz="800" dirty="0"/>
              <a:t>3. Request arbitration</a:t>
            </a:r>
          </a:p>
        </p:txBody>
      </p:sp>
      <p:sp>
        <p:nvSpPr>
          <p:cNvPr id="378" name="Freeform 377"/>
          <p:cNvSpPr/>
          <p:nvPr/>
        </p:nvSpPr>
        <p:spPr>
          <a:xfrm>
            <a:off x="3463370" y="2920179"/>
            <a:ext cx="231541" cy="380185"/>
          </a:xfrm>
          <a:custGeom>
            <a:avLst/>
            <a:gdLst>
              <a:gd name="connsiteX0" fmla="*/ 0 w 254794"/>
              <a:gd name="connsiteY0" fmla="*/ 261937 h 261937"/>
              <a:gd name="connsiteX1" fmla="*/ 57150 w 254794"/>
              <a:gd name="connsiteY1" fmla="*/ 0 h 261937"/>
              <a:gd name="connsiteX2" fmla="*/ 254794 w 254794"/>
              <a:gd name="connsiteY2" fmla="*/ 0 h 261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4794" h="261937">
                <a:moveTo>
                  <a:pt x="0" y="261937"/>
                </a:moveTo>
                <a:lnTo>
                  <a:pt x="57150" y="0"/>
                </a:lnTo>
                <a:lnTo>
                  <a:pt x="254794" y="0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79" name="Freeform 378"/>
          <p:cNvSpPr/>
          <p:nvPr/>
        </p:nvSpPr>
        <p:spPr>
          <a:xfrm flipV="1">
            <a:off x="3463370" y="4360001"/>
            <a:ext cx="231541" cy="380184"/>
          </a:xfrm>
          <a:custGeom>
            <a:avLst/>
            <a:gdLst>
              <a:gd name="connsiteX0" fmla="*/ 0 w 254794"/>
              <a:gd name="connsiteY0" fmla="*/ 261937 h 261937"/>
              <a:gd name="connsiteX1" fmla="*/ 57150 w 254794"/>
              <a:gd name="connsiteY1" fmla="*/ 0 h 261937"/>
              <a:gd name="connsiteX2" fmla="*/ 254794 w 254794"/>
              <a:gd name="connsiteY2" fmla="*/ 0 h 261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4794" h="261937">
                <a:moveTo>
                  <a:pt x="0" y="261937"/>
                </a:moveTo>
                <a:lnTo>
                  <a:pt x="57150" y="0"/>
                </a:lnTo>
                <a:lnTo>
                  <a:pt x="254794" y="0"/>
                </a:ln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80" name="TextBox 379"/>
          <p:cNvSpPr txBox="1"/>
          <p:nvPr/>
        </p:nvSpPr>
        <p:spPr>
          <a:xfrm>
            <a:off x="3642761" y="4633547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1. Response arbitration</a:t>
            </a:r>
          </a:p>
          <a:p>
            <a:r>
              <a:rPr lang="en-US" sz="800" dirty="0"/>
              <a:t>2. Response back pressure</a:t>
            </a:r>
          </a:p>
          <a:p>
            <a:r>
              <a:rPr lang="en-US" sz="800" dirty="0"/>
              <a:t>3. Response routing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59378" y="1216240"/>
            <a:ext cx="4794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 Rounded MT Bold" panose="020F0704030504030204" pitchFamily="34" charset="0"/>
              </a:rPr>
              <a:t>Traditional FPGA Design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431622" y="5969890"/>
            <a:ext cx="5222120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5720" rIns="0" bIns="45720" rtlCol="0" anchor="ctr"/>
          <a:lstStyle/>
          <a:p>
            <a:pPr algn="ctr"/>
            <a:r>
              <a:rPr lang="en-US" sz="1400" dirty="0"/>
              <a:t>Quadratic Area Growth for Each Additional Accelerator and Interface</a:t>
            </a:r>
          </a:p>
        </p:txBody>
      </p:sp>
      <p:sp>
        <p:nvSpPr>
          <p:cNvPr id="221" name="Cloud 220"/>
          <p:cNvSpPr/>
          <p:nvPr/>
        </p:nvSpPr>
        <p:spPr>
          <a:xfrm rot="16200000">
            <a:off x="2248081" y="3235037"/>
            <a:ext cx="494933" cy="436577"/>
          </a:xfrm>
          <a:prstGeom prst="cloud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ctr"/>
            <a:r>
              <a:rPr lang="en-US" sz="900" dirty="0" smtClean="0"/>
              <a:t>CDC FIFOs</a:t>
            </a:r>
            <a:endParaRPr lang="en-US" sz="900" dirty="0"/>
          </a:p>
        </p:txBody>
      </p:sp>
      <p:sp>
        <p:nvSpPr>
          <p:cNvPr id="222" name="Cloud 221"/>
          <p:cNvSpPr/>
          <p:nvPr/>
        </p:nvSpPr>
        <p:spPr>
          <a:xfrm rot="16200000">
            <a:off x="2248082" y="3979255"/>
            <a:ext cx="494933" cy="436578"/>
          </a:xfrm>
          <a:prstGeom prst="cloud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/>
          <a:lstStyle/>
          <a:p>
            <a:pPr algn="ctr"/>
            <a:r>
              <a:rPr lang="en-US" sz="900" dirty="0" smtClean="0"/>
              <a:t>CDC FIFOs</a:t>
            </a:r>
            <a:endParaRPr lang="en-US" sz="9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6136730" y="1216240"/>
            <a:ext cx="5222120" cy="5039400"/>
            <a:chOff x="6136730" y="1216240"/>
            <a:chExt cx="5222120" cy="5039400"/>
          </a:xfrm>
        </p:grpSpPr>
        <p:sp>
          <p:nvSpPr>
            <p:cNvPr id="153" name="Rectangle 152"/>
            <p:cNvSpPr/>
            <p:nvPr/>
          </p:nvSpPr>
          <p:spPr>
            <a:xfrm>
              <a:off x="6564487" y="1776955"/>
              <a:ext cx="4794363" cy="41110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7401766" y="2324231"/>
              <a:ext cx="3318837" cy="30164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grpSp>
          <p:nvGrpSpPr>
            <p:cNvPr id="156" name="Group 155"/>
            <p:cNvGrpSpPr/>
            <p:nvPr/>
          </p:nvGrpSpPr>
          <p:grpSpPr>
            <a:xfrm>
              <a:off x="6463278" y="3169849"/>
              <a:ext cx="213051" cy="566957"/>
              <a:chOff x="3732716" y="2067074"/>
              <a:chExt cx="234447" cy="623895"/>
            </a:xfrm>
          </p:grpSpPr>
          <p:cxnSp>
            <p:nvCxnSpPr>
              <p:cNvPr id="157" name="Straight Connector 156"/>
              <p:cNvCxnSpPr/>
              <p:nvPr/>
            </p:nvCxnSpPr>
            <p:spPr>
              <a:xfrm>
                <a:off x="3732716" y="2067074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>
                <a:off x="3732716" y="222627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>
                <a:off x="3732716" y="2452164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>
                <a:off x="3732716" y="2146676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>
                <a:off x="3732716" y="2305880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>
                <a:off x="3732716" y="2531766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>
                <a:off x="3732716" y="261136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/>
              <p:cNvCxnSpPr/>
              <p:nvPr/>
            </p:nvCxnSpPr>
            <p:spPr>
              <a:xfrm>
                <a:off x="3732716" y="2690969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6" name="Rectangle 165"/>
            <p:cNvSpPr/>
            <p:nvPr/>
          </p:nvSpPr>
          <p:spPr>
            <a:xfrm>
              <a:off x="6676330" y="3111426"/>
              <a:ext cx="458754" cy="683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600"/>
                <a:t>GDDR6 Ctrl + PHy</a:t>
              </a:r>
              <a:endParaRPr lang="en-US" sz="600" dirty="0"/>
            </a:p>
          </p:txBody>
        </p:sp>
        <p:sp>
          <p:nvSpPr>
            <p:cNvPr id="168" name="Freeform 167"/>
            <p:cNvSpPr/>
            <p:nvPr/>
          </p:nvSpPr>
          <p:spPr>
            <a:xfrm>
              <a:off x="6136730" y="3093487"/>
              <a:ext cx="337183" cy="719679"/>
            </a:xfrm>
            <a:custGeom>
              <a:avLst/>
              <a:gdLst>
                <a:gd name="connsiteX0" fmla="*/ 450702 w 451132"/>
                <a:gd name="connsiteY0" fmla="*/ 481445 h 962891"/>
                <a:gd name="connsiteX1" fmla="*/ 451132 w 451132"/>
                <a:gd name="connsiteY1" fmla="*/ 526092 h 962891"/>
                <a:gd name="connsiteX2" fmla="*/ 450702 w 451132"/>
                <a:gd name="connsiteY2" fmla="*/ 525981 h 962891"/>
                <a:gd name="connsiteX3" fmla="*/ 430 w 451132"/>
                <a:gd name="connsiteY3" fmla="*/ 481445 h 962891"/>
                <a:gd name="connsiteX4" fmla="*/ 430 w 451132"/>
                <a:gd name="connsiteY4" fmla="*/ 526094 h 962891"/>
                <a:gd name="connsiteX5" fmla="*/ 429 w 451132"/>
                <a:gd name="connsiteY5" fmla="*/ 526094 h 962891"/>
                <a:gd name="connsiteX6" fmla="*/ 430 w 451132"/>
                <a:gd name="connsiteY6" fmla="*/ 481445 h 962891"/>
                <a:gd name="connsiteX7" fmla="*/ 0 w 451132"/>
                <a:gd name="connsiteY7" fmla="*/ 436798 h 962891"/>
                <a:gd name="connsiteX8" fmla="*/ 430 w 451132"/>
                <a:gd name="connsiteY8" fmla="*/ 436909 h 962891"/>
                <a:gd name="connsiteX9" fmla="*/ 430 w 451132"/>
                <a:gd name="connsiteY9" fmla="*/ 481445 h 962891"/>
                <a:gd name="connsiteX10" fmla="*/ 0 w 451132"/>
                <a:gd name="connsiteY10" fmla="*/ 436798 h 962891"/>
                <a:gd name="connsiteX11" fmla="*/ 450703 w 451132"/>
                <a:gd name="connsiteY11" fmla="*/ 436796 h 962891"/>
                <a:gd name="connsiteX12" fmla="*/ 450702 w 451132"/>
                <a:gd name="connsiteY12" fmla="*/ 481445 h 962891"/>
                <a:gd name="connsiteX13" fmla="*/ 450702 w 451132"/>
                <a:gd name="connsiteY13" fmla="*/ 436796 h 962891"/>
                <a:gd name="connsiteX14" fmla="*/ 430 w 451132"/>
                <a:gd name="connsiteY14" fmla="*/ 0 h 962891"/>
                <a:gd name="connsiteX15" fmla="*/ 450702 w 451132"/>
                <a:gd name="connsiteY15" fmla="*/ 0 h 962891"/>
                <a:gd name="connsiteX16" fmla="*/ 450702 w 451132"/>
                <a:gd name="connsiteY16" fmla="*/ 436796 h 962891"/>
                <a:gd name="connsiteX17" fmla="*/ 428316 w 451132"/>
                <a:gd name="connsiteY17" fmla="*/ 442814 h 962891"/>
                <a:gd name="connsiteX18" fmla="*/ 411964 w 451132"/>
                <a:gd name="connsiteY18" fmla="*/ 459245 h 962891"/>
                <a:gd name="connsiteX19" fmla="*/ 412179 w 451132"/>
                <a:gd name="connsiteY19" fmla="*/ 504017 h 962891"/>
                <a:gd name="connsiteX20" fmla="*/ 428689 w 451132"/>
                <a:gd name="connsiteY20" fmla="*/ 520290 h 962891"/>
                <a:gd name="connsiteX21" fmla="*/ 450702 w 451132"/>
                <a:gd name="connsiteY21" fmla="*/ 525981 h 962891"/>
                <a:gd name="connsiteX22" fmla="*/ 450702 w 451132"/>
                <a:gd name="connsiteY22" fmla="*/ 962891 h 962891"/>
                <a:gd name="connsiteX23" fmla="*/ 430 w 451132"/>
                <a:gd name="connsiteY23" fmla="*/ 962891 h 962891"/>
                <a:gd name="connsiteX24" fmla="*/ 430 w 451132"/>
                <a:gd name="connsiteY24" fmla="*/ 526094 h 962891"/>
                <a:gd name="connsiteX25" fmla="*/ 22816 w 451132"/>
                <a:gd name="connsiteY25" fmla="*/ 520076 h 962891"/>
                <a:gd name="connsiteX26" fmla="*/ 39168 w 451132"/>
                <a:gd name="connsiteY26" fmla="*/ 503645 h 962891"/>
                <a:gd name="connsiteX27" fmla="*/ 38953 w 451132"/>
                <a:gd name="connsiteY27" fmla="*/ 458873 h 962891"/>
                <a:gd name="connsiteX28" fmla="*/ 22444 w 451132"/>
                <a:gd name="connsiteY28" fmla="*/ 442600 h 962891"/>
                <a:gd name="connsiteX29" fmla="*/ 430 w 451132"/>
                <a:gd name="connsiteY29" fmla="*/ 436909 h 96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1132" h="962891">
                  <a:moveTo>
                    <a:pt x="450702" y="481445"/>
                  </a:moveTo>
                  <a:cubicBezTo>
                    <a:pt x="450845" y="496327"/>
                    <a:pt x="450989" y="511210"/>
                    <a:pt x="451132" y="526092"/>
                  </a:cubicBezTo>
                  <a:lnTo>
                    <a:pt x="450702" y="525981"/>
                  </a:lnTo>
                  <a:close/>
                  <a:moveTo>
                    <a:pt x="430" y="481445"/>
                  </a:moveTo>
                  <a:lnTo>
                    <a:pt x="430" y="526094"/>
                  </a:lnTo>
                  <a:lnTo>
                    <a:pt x="429" y="526094"/>
                  </a:lnTo>
                  <a:cubicBezTo>
                    <a:pt x="429" y="511211"/>
                    <a:pt x="430" y="496328"/>
                    <a:pt x="430" y="481445"/>
                  </a:cubicBezTo>
                  <a:close/>
                  <a:moveTo>
                    <a:pt x="0" y="436798"/>
                  </a:moveTo>
                  <a:lnTo>
                    <a:pt x="430" y="436909"/>
                  </a:lnTo>
                  <a:lnTo>
                    <a:pt x="430" y="481445"/>
                  </a:lnTo>
                  <a:cubicBezTo>
                    <a:pt x="287" y="466563"/>
                    <a:pt x="143" y="451680"/>
                    <a:pt x="0" y="436798"/>
                  </a:cubicBezTo>
                  <a:close/>
                  <a:moveTo>
                    <a:pt x="450703" y="436796"/>
                  </a:moveTo>
                  <a:cubicBezTo>
                    <a:pt x="450703" y="451679"/>
                    <a:pt x="450702" y="466562"/>
                    <a:pt x="450702" y="481445"/>
                  </a:cubicBezTo>
                  <a:lnTo>
                    <a:pt x="450702" y="436796"/>
                  </a:lnTo>
                  <a:close/>
                  <a:moveTo>
                    <a:pt x="430" y="0"/>
                  </a:moveTo>
                  <a:lnTo>
                    <a:pt x="450702" y="0"/>
                  </a:lnTo>
                  <a:lnTo>
                    <a:pt x="450702" y="436796"/>
                  </a:lnTo>
                  <a:lnTo>
                    <a:pt x="428316" y="442814"/>
                  </a:lnTo>
                  <a:cubicBezTo>
                    <a:pt x="421627" y="446691"/>
                    <a:pt x="415943" y="452303"/>
                    <a:pt x="411964" y="459245"/>
                  </a:cubicBezTo>
                  <a:cubicBezTo>
                    <a:pt x="404007" y="473129"/>
                    <a:pt x="404089" y="490210"/>
                    <a:pt x="412179" y="504017"/>
                  </a:cubicBezTo>
                  <a:cubicBezTo>
                    <a:pt x="416224" y="510921"/>
                    <a:pt x="421962" y="516478"/>
                    <a:pt x="428689" y="520290"/>
                  </a:cubicBezTo>
                  <a:lnTo>
                    <a:pt x="450702" y="525981"/>
                  </a:lnTo>
                  <a:lnTo>
                    <a:pt x="450702" y="962891"/>
                  </a:lnTo>
                  <a:lnTo>
                    <a:pt x="430" y="962891"/>
                  </a:lnTo>
                  <a:lnTo>
                    <a:pt x="430" y="526094"/>
                  </a:lnTo>
                  <a:lnTo>
                    <a:pt x="22816" y="520076"/>
                  </a:lnTo>
                  <a:cubicBezTo>
                    <a:pt x="29506" y="516199"/>
                    <a:pt x="35190" y="510587"/>
                    <a:pt x="39168" y="503645"/>
                  </a:cubicBezTo>
                  <a:cubicBezTo>
                    <a:pt x="47125" y="489761"/>
                    <a:pt x="47043" y="472680"/>
                    <a:pt x="38953" y="458873"/>
                  </a:cubicBezTo>
                  <a:cubicBezTo>
                    <a:pt x="34908" y="451970"/>
                    <a:pt x="29170" y="446412"/>
                    <a:pt x="22444" y="442600"/>
                  </a:cubicBezTo>
                  <a:lnTo>
                    <a:pt x="430" y="436909"/>
                  </a:lnTo>
                  <a:close/>
                </a:path>
              </a:pathLst>
            </a:custGeom>
            <a:ln>
              <a:noFill/>
            </a:ln>
            <a:scene3d>
              <a:camera prst="orthographicFront"/>
              <a:lightRig rig="threePt" dir="t"/>
            </a:scene3d>
            <a:sp3d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050" dirty="0"/>
                <a:t>GDDR6</a:t>
              </a:r>
            </a:p>
          </p:txBody>
        </p:sp>
        <p:grpSp>
          <p:nvGrpSpPr>
            <p:cNvPr id="178" name="Group 177"/>
            <p:cNvGrpSpPr/>
            <p:nvPr/>
          </p:nvGrpSpPr>
          <p:grpSpPr>
            <a:xfrm>
              <a:off x="6463278" y="3914139"/>
              <a:ext cx="213051" cy="566957"/>
              <a:chOff x="3732716" y="2067074"/>
              <a:chExt cx="234447" cy="623895"/>
            </a:xfrm>
          </p:grpSpPr>
          <p:cxnSp>
            <p:nvCxnSpPr>
              <p:cNvPr id="179" name="Straight Connector 178"/>
              <p:cNvCxnSpPr/>
              <p:nvPr/>
            </p:nvCxnSpPr>
            <p:spPr>
              <a:xfrm>
                <a:off x="3732716" y="2067074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>
                <a:off x="3732716" y="222627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>
                <a:off x="3732716" y="2452164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3732716" y="2146676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>
                <a:off x="3732716" y="2305880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3732716" y="2531766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>
                <a:off x="3732716" y="261136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>
                <a:off x="3732716" y="2690969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7" name="Rectangle 186"/>
            <p:cNvSpPr/>
            <p:nvPr/>
          </p:nvSpPr>
          <p:spPr>
            <a:xfrm>
              <a:off x="6676330" y="3855716"/>
              <a:ext cx="458754" cy="683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600"/>
                <a:t>GDDR6 Ctrl + PHy</a:t>
              </a:r>
              <a:endParaRPr lang="en-US" sz="600" dirty="0"/>
            </a:p>
          </p:txBody>
        </p:sp>
        <p:sp>
          <p:nvSpPr>
            <p:cNvPr id="188" name="Freeform 187"/>
            <p:cNvSpPr/>
            <p:nvPr/>
          </p:nvSpPr>
          <p:spPr>
            <a:xfrm>
              <a:off x="6136730" y="3837777"/>
              <a:ext cx="337183" cy="719679"/>
            </a:xfrm>
            <a:custGeom>
              <a:avLst/>
              <a:gdLst>
                <a:gd name="connsiteX0" fmla="*/ 450702 w 451132"/>
                <a:gd name="connsiteY0" fmla="*/ 481445 h 962891"/>
                <a:gd name="connsiteX1" fmla="*/ 451132 w 451132"/>
                <a:gd name="connsiteY1" fmla="*/ 526092 h 962891"/>
                <a:gd name="connsiteX2" fmla="*/ 450702 w 451132"/>
                <a:gd name="connsiteY2" fmla="*/ 525981 h 962891"/>
                <a:gd name="connsiteX3" fmla="*/ 430 w 451132"/>
                <a:gd name="connsiteY3" fmla="*/ 481445 h 962891"/>
                <a:gd name="connsiteX4" fmla="*/ 430 w 451132"/>
                <a:gd name="connsiteY4" fmla="*/ 526094 h 962891"/>
                <a:gd name="connsiteX5" fmla="*/ 429 w 451132"/>
                <a:gd name="connsiteY5" fmla="*/ 526094 h 962891"/>
                <a:gd name="connsiteX6" fmla="*/ 430 w 451132"/>
                <a:gd name="connsiteY6" fmla="*/ 481445 h 962891"/>
                <a:gd name="connsiteX7" fmla="*/ 0 w 451132"/>
                <a:gd name="connsiteY7" fmla="*/ 436798 h 962891"/>
                <a:gd name="connsiteX8" fmla="*/ 430 w 451132"/>
                <a:gd name="connsiteY8" fmla="*/ 436909 h 962891"/>
                <a:gd name="connsiteX9" fmla="*/ 430 w 451132"/>
                <a:gd name="connsiteY9" fmla="*/ 481445 h 962891"/>
                <a:gd name="connsiteX10" fmla="*/ 0 w 451132"/>
                <a:gd name="connsiteY10" fmla="*/ 436798 h 962891"/>
                <a:gd name="connsiteX11" fmla="*/ 450703 w 451132"/>
                <a:gd name="connsiteY11" fmla="*/ 436796 h 962891"/>
                <a:gd name="connsiteX12" fmla="*/ 450702 w 451132"/>
                <a:gd name="connsiteY12" fmla="*/ 481445 h 962891"/>
                <a:gd name="connsiteX13" fmla="*/ 450702 w 451132"/>
                <a:gd name="connsiteY13" fmla="*/ 436796 h 962891"/>
                <a:gd name="connsiteX14" fmla="*/ 430 w 451132"/>
                <a:gd name="connsiteY14" fmla="*/ 0 h 962891"/>
                <a:gd name="connsiteX15" fmla="*/ 450702 w 451132"/>
                <a:gd name="connsiteY15" fmla="*/ 0 h 962891"/>
                <a:gd name="connsiteX16" fmla="*/ 450702 w 451132"/>
                <a:gd name="connsiteY16" fmla="*/ 436796 h 962891"/>
                <a:gd name="connsiteX17" fmla="*/ 428316 w 451132"/>
                <a:gd name="connsiteY17" fmla="*/ 442814 h 962891"/>
                <a:gd name="connsiteX18" fmla="*/ 411964 w 451132"/>
                <a:gd name="connsiteY18" fmla="*/ 459245 h 962891"/>
                <a:gd name="connsiteX19" fmla="*/ 412179 w 451132"/>
                <a:gd name="connsiteY19" fmla="*/ 504017 h 962891"/>
                <a:gd name="connsiteX20" fmla="*/ 428689 w 451132"/>
                <a:gd name="connsiteY20" fmla="*/ 520290 h 962891"/>
                <a:gd name="connsiteX21" fmla="*/ 450702 w 451132"/>
                <a:gd name="connsiteY21" fmla="*/ 525981 h 962891"/>
                <a:gd name="connsiteX22" fmla="*/ 450702 w 451132"/>
                <a:gd name="connsiteY22" fmla="*/ 962891 h 962891"/>
                <a:gd name="connsiteX23" fmla="*/ 430 w 451132"/>
                <a:gd name="connsiteY23" fmla="*/ 962891 h 962891"/>
                <a:gd name="connsiteX24" fmla="*/ 430 w 451132"/>
                <a:gd name="connsiteY24" fmla="*/ 526094 h 962891"/>
                <a:gd name="connsiteX25" fmla="*/ 22816 w 451132"/>
                <a:gd name="connsiteY25" fmla="*/ 520076 h 962891"/>
                <a:gd name="connsiteX26" fmla="*/ 39168 w 451132"/>
                <a:gd name="connsiteY26" fmla="*/ 503645 h 962891"/>
                <a:gd name="connsiteX27" fmla="*/ 38953 w 451132"/>
                <a:gd name="connsiteY27" fmla="*/ 458873 h 962891"/>
                <a:gd name="connsiteX28" fmla="*/ 22444 w 451132"/>
                <a:gd name="connsiteY28" fmla="*/ 442600 h 962891"/>
                <a:gd name="connsiteX29" fmla="*/ 430 w 451132"/>
                <a:gd name="connsiteY29" fmla="*/ 436909 h 96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1132" h="962891">
                  <a:moveTo>
                    <a:pt x="450702" y="481445"/>
                  </a:moveTo>
                  <a:cubicBezTo>
                    <a:pt x="450845" y="496327"/>
                    <a:pt x="450989" y="511210"/>
                    <a:pt x="451132" y="526092"/>
                  </a:cubicBezTo>
                  <a:lnTo>
                    <a:pt x="450702" y="525981"/>
                  </a:lnTo>
                  <a:close/>
                  <a:moveTo>
                    <a:pt x="430" y="481445"/>
                  </a:moveTo>
                  <a:lnTo>
                    <a:pt x="430" y="526094"/>
                  </a:lnTo>
                  <a:lnTo>
                    <a:pt x="429" y="526094"/>
                  </a:lnTo>
                  <a:cubicBezTo>
                    <a:pt x="429" y="511211"/>
                    <a:pt x="430" y="496328"/>
                    <a:pt x="430" y="481445"/>
                  </a:cubicBezTo>
                  <a:close/>
                  <a:moveTo>
                    <a:pt x="0" y="436798"/>
                  </a:moveTo>
                  <a:lnTo>
                    <a:pt x="430" y="436909"/>
                  </a:lnTo>
                  <a:lnTo>
                    <a:pt x="430" y="481445"/>
                  </a:lnTo>
                  <a:cubicBezTo>
                    <a:pt x="287" y="466563"/>
                    <a:pt x="143" y="451680"/>
                    <a:pt x="0" y="436798"/>
                  </a:cubicBezTo>
                  <a:close/>
                  <a:moveTo>
                    <a:pt x="450703" y="436796"/>
                  </a:moveTo>
                  <a:cubicBezTo>
                    <a:pt x="450703" y="451679"/>
                    <a:pt x="450702" y="466562"/>
                    <a:pt x="450702" y="481445"/>
                  </a:cubicBezTo>
                  <a:lnTo>
                    <a:pt x="450702" y="436796"/>
                  </a:lnTo>
                  <a:close/>
                  <a:moveTo>
                    <a:pt x="430" y="0"/>
                  </a:moveTo>
                  <a:lnTo>
                    <a:pt x="450702" y="0"/>
                  </a:lnTo>
                  <a:lnTo>
                    <a:pt x="450702" y="436796"/>
                  </a:lnTo>
                  <a:lnTo>
                    <a:pt x="428316" y="442814"/>
                  </a:lnTo>
                  <a:cubicBezTo>
                    <a:pt x="421627" y="446691"/>
                    <a:pt x="415943" y="452303"/>
                    <a:pt x="411964" y="459245"/>
                  </a:cubicBezTo>
                  <a:cubicBezTo>
                    <a:pt x="404007" y="473129"/>
                    <a:pt x="404089" y="490210"/>
                    <a:pt x="412179" y="504017"/>
                  </a:cubicBezTo>
                  <a:cubicBezTo>
                    <a:pt x="416224" y="510921"/>
                    <a:pt x="421962" y="516478"/>
                    <a:pt x="428689" y="520290"/>
                  </a:cubicBezTo>
                  <a:lnTo>
                    <a:pt x="450702" y="525981"/>
                  </a:lnTo>
                  <a:lnTo>
                    <a:pt x="450702" y="962891"/>
                  </a:lnTo>
                  <a:lnTo>
                    <a:pt x="430" y="962891"/>
                  </a:lnTo>
                  <a:lnTo>
                    <a:pt x="430" y="526094"/>
                  </a:lnTo>
                  <a:lnTo>
                    <a:pt x="22816" y="520076"/>
                  </a:lnTo>
                  <a:cubicBezTo>
                    <a:pt x="29506" y="516199"/>
                    <a:pt x="35190" y="510587"/>
                    <a:pt x="39168" y="503645"/>
                  </a:cubicBezTo>
                  <a:cubicBezTo>
                    <a:pt x="47125" y="489761"/>
                    <a:pt x="47043" y="472680"/>
                    <a:pt x="38953" y="458873"/>
                  </a:cubicBezTo>
                  <a:cubicBezTo>
                    <a:pt x="34908" y="451970"/>
                    <a:pt x="29170" y="446412"/>
                    <a:pt x="22444" y="442600"/>
                  </a:cubicBezTo>
                  <a:lnTo>
                    <a:pt x="430" y="436909"/>
                  </a:lnTo>
                  <a:close/>
                </a:path>
              </a:pathLst>
            </a:custGeom>
            <a:ln>
              <a:noFill/>
            </a:ln>
            <a:scene3d>
              <a:camera prst="orthographicFront"/>
              <a:lightRig rig="threePt" dir="t"/>
            </a:scene3d>
            <a:sp3d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050" dirty="0"/>
                <a:t>GDDR6</a:t>
              </a:r>
            </a:p>
          </p:txBody>
        </p:sp>
        <p:grpSp>
          <p:nvGrpSpPr>
            <p:cNvPr id="198" name="Group 197"/>
            <p:cNvGrpSpPr/>
            <p:nvPr/>
          </p:nvGrpSpPr>
          <p:grpSpPr>
            <a:xfrm>
              <a:off x="6463278" y="4658428"/>
              <a:ext cx="213051" cy="566957"/>
              <a:chOff x="3732716" y="2067074"/>
              <a:chExt cx="234447" cy="623895"/>
            </a:xfrm>
          </p:grpSpPr>
          <p:cxnSp>
            <p:nvCxnSpPr>
              <p:cNvPr id="199" name="Straight Connector 198"/>
              <p:cNvCxnSpPr/>
              <p:nvPr/>
            </p:nvCxnSpPr>
            <p:spPr>
              <a:xfrm>
                <a:off x="3732716" y="2067074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>
                <a:off x="3732716" y="222627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>
                <a:off x="3732716" y="2452164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/>
              <p:nvPr/>
            </p:nvCxnSpPr>
            <p:spPr>
              <a:xfrm>
                <a:off x="3732716" y="2146676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>
              <a:xfrm>
                <a:off x="3732716" y="2305880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>
                <a:off x="3732716" y="2531766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>
                <a:off x="3732716" y="261136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>
                <a:off x="3732716" y="2690969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7" name="Rectangle 206"/>
            <p:cNvSpPr/>
            <p:nvPr/>
          </p:nvSpPr>
          <p:spPr>
            <a:xfrm>
              <a:off x="6676330" y="4600005"/>
              <a:ext cx="458754" cy="683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600"/>
                <a:t>GDDR6 Ctrl + PHy</a:t>
              </a:r>
              <a:endParaRPr lang="en-US" sz="600" dirty="0"/>
            </a:p>
          </p:txBody>
        </p:sp>
        <p:grpSp>
          <p:nvGrpSpPr>
            <p:cNvPr id="209" name="Group 208"/>
            <p:cNvGrpSpPr/>
            <p:nvPr/>
          </p:nvGrpSpPr>
          <p:grpSpPr>
            <a:xfrm>
              <a:off x="6463278" y="2425559"/>
              <a:ext cx="213051" cy="566957"/>
              <a:chOff x="3732716" y="2067074"/>
              <a:chExt cx="234447" cy="623895"/>
            </a:xfrm>
          </p:grpSpPr>
          <p:cxnSp>
            <p:nvCxnSpPr>
              <p:cNvPr id="210" name="Straight Connector 209"/>
              <p:cNvCxnSpPr/>
              <p:nvPr/>
            </p:nvCxnSpPr>
            <p:spPr>
              <a:xfrm>
                <a:off x="3732716" y="2067074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3732716" y="222627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/>
              <p:nvPr/>
            </p:nvCxnSpPr>
            <p:spPr>
              <a:xfrm>
                <a:off x="3732716" y="2452164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>
                <a:off x="3732716" y="2146676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/>
              <p:cNvCxnSpPr/>
              <p:nvPr/>
            </p:nvCxnSpPr>
            <p:spPr>
              <a:xfrm>
                <a:off x="3732716" y="2305880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/>
              <p:nvPr/>
            </p:nvCxnSpPr>
            <p:spPr>
              <a:xfrm>
                <a:off x="3732716" y="2531766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/>
              <p:cNvCxnSpPr/>
              <p:nvPr/>
            </p:nvCxnSpPr>
            <p:spPr>
              <a:xfrm>
                <a:off x="3732716" y="2611368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>
                <a:off x="3732716" y="2690969"/>
                <a:ext cx="23444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8" name="Rectangle 217"/>
            <p:cNvSpPr/>
            <p:nvPr/>
          </p:nvSpPr>
          <p:spPr>
            <a:xfrm>
              <a:off x="6676330" y="2367136"/>
              <a:ext cx="458754" cy="683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600"/>
                <a:t>GDDR6 Ctrl + PHy</a:t>
              </a:r>
              <a:endParaRPr lang="en-US" sz="600" dirty="0"/>
            </a:p>
          </p:txBody>
        </p:sp>
        <p:sp>
          <p:nvSpPr>
            <p:cNvPr id="219" name="Freeform 218"/>
            <p:cNvSpPr/>
            <p:nvPr/>
          </p:nvSpPr>
          <p:spPr>
            <a:xfrm>
              <a:off x="6136730" y="2349197"/>
              <a:ext cx="337183" cy="719679"/>
            </a:xfrm>
            <a:custGeom>
              <a:avLst/>
              <a:gdLst>
                <a:gd name="connsiteX0" fmla="*/ 450702 w 451132"/>
                <a:gd name="connsiteY0" fmla="*/ 481445 h 962891"/>
                <a:gd name="connsiteX1" fmla="*/ 451132 w 451132"/>
                <a:gd name="connsiteY1" fmla="*/ 526092 h 962891"/>
                <a:gd name="connsiteX2" fmla="*/ 450702 w 451132"/>
                <a:gd name="connsiteY2" fmla="*/ 525981 h 962891"/>
                <a:gd name="connsiteX3" fmla="*/ 430 w 451132"/>
                <a:gd name="connsiteY3" fmla="*/ 481445 h 962891"/>
                <a:gd name="connsiteX4" fmla="*/ 430 w 451132"/>
                <a:gd name="connsiteY4" fmla="*/ 526094 h 962891"/>
                <a:gd name="connsiteX5" fmla="*/ 429 w 451132"/>
                <a:gd name="connsiteY5" fmla="*/ 526094 h 962891"/>
                <a:gd name="connsiteX6" fmla="*/ 430 w 451132"/>
                <a:gd name="connsiteY6" fmla="*/ 481445 h 962891"/>
                <a:gd name="connsiteX7" fmla="*/ 0 w 451132"/>
                <a:gd name="connsiteY7" fmla="*/ 436798 h 962891"/>
                <a:gd name="connsiteX8" fmla="*/ 430 w 451132"/>
                <a:gd name="connsiteY8" fmla="*/ 436909 h 962891"/>
                <a:gd name="connsiteX9" fmla="*/ 430 w 451132"/>
                <a:gd name="connsiteY9" fmla="*/ 481445 h 962891"/>
                <a:gd name="connsiteX10" fmla="*/ 0 w 451132"/>
                <a:gd name="connsiteY10" fmla="*/ 436798 h 962891"/>
                <a:gd name="connsiteX11" fmla="*/ 450703 w 451132"/>
                <a:gd name="connsiteY11" fmla="*/ 436796 h 962891"/>
                <a:gd name="connsiteX12" fmla="*/ 450702 w 451132"/>
                <a:gd name="connsiteY12" fmla="*/ 481445 h 962891"/>
                <a:gd name="connsiteX13" fmla="*/ 450702 w 451132"/>
                <a:gd name="connsiteY13" fmla="*/ 436796 h 962891"/>
                <a:gd name="connsiteX14" fmla="*/ 430 w 451132"/>
                <a:gd name="connsiteY14" fmla="*/ 0 h 962891"/>
                <a:gd name="connsiteX15" fmla="*/ 450702 w 451132"/>
                <a:gd name="connsiteY15" fmla="*/ 0 h 962891"/>
                <a:gd name="connsiteX16" fmla="*/ 450702 w 451132"/>
                <a:gd name="connsiteY16" fmla="*/ 436796 h 962891"/>
                <a:gd name="connsiteX17" fmla="*/ 428316 w 451132"/>
                <a:gd name="connsiteY17" fmla="*/ 442814 h 962891"/>
                <a:gd name="connsiteX18" fmla="*/ 411964 w 451132"/>
                <a:gd name="connsiteY18" fmla="*/ 459245 h 962891"/>
                <a:gd name="connsiteX19" fmla="*/ 412179 w 451132"/>
                <a:gd name="connsiteY19" fmla="*/ 504017 h 962891"/>
                <a:gd name="connsiteX20" fmla="*/ 428689 w 451132"/>
                <a:gd name="connsiteY20" fmla="*/ 520290 h 962891"/>
                <a:gd name="connsiteX21" fmla="*/ 450702 w 451132"/>
                <a:gd name="connsiteY21" fmla="*/ 525981 h 962891"/>
                <a:gd name="connsiteX22" fmla="*/ 450702 w 451132"/>
                <a:gd name="connsiteY22" fmla="*/ 962891 h 962891"/>
                <a:gd name="connsiteX23" fmla="*/ 430 w 451132"/>
                <a:gd name="connsiteY23" fmla="*/ 962891 h 962891"/>
                <a:gd name="connsiteX24" fmla="*/ 430 w 451132"/>
                <a:gd name="connsiteY24" fmla="*/ 526094 h 962891"/>
                <a:gd name="connsiteX25" fmla="*/ 22816 w 451132"/>
                <a:gd name="connsiteY25" fmla="*/ 520076 h 962891"/>
                <a:gd name="connsiteX26" fmla="*/ 39168 w 451132"/>
                <a:gd name="connsiteY26" fmla="*/ 503645 h 962891"/>
                <a:gd name="connsiteX27" fmla="*/ 38953 w 451132"/>
                <a:gd name="connsiteY27" fmla="*/ 458873 h 962891"/>
                <a:gd name="connsiteX28" fmla="*/ 22444 w 451132"/>
                <a:gd name="connsiteY28" fmla="*/ 442600 h 962891"/>
                <a:gd name="connsiteX29" fmla="*/ 430 w 451132"/>
                <a:gd name="connsiteY29" fmla="*/ 436909 h 96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1132" h="962891">
                  <a:moveTo>
                    <a:pt x="450702" y="481445"/>
                  </a:moveTo>
                  <a:cubicBezTo>
                    <a:pt x="450845" y="496327"/>
                    <a:pt x="450989" y="511210"/>
                    <a:pt x="451132" y="526092"/>
                  </a:cubicBezTo>
                  <a:lnTo>
                    <a:pt x="450702" y="525981"/>
                  </a:lnTo>
                  <a:close/>
                  <a:moveTo>
                    <a:pt x="430" y="481445"/>
                  </a:moveTo>
                  <a:lnTo>
                    <a:pt x="430" y="526094"/>
                  </a:lnTo>
                  <a:lnTo>
                    <a:pt x="429" y="526094"/>
                  </a:lnTo>
                  <a:cubicBezTo>
                    <a:pt x="429" y="511211"/>
                    <a:pt x="430" y="496328"/>
                    <a:pt x="430" y="481445"/>
                  </a:cubicBezTo>
                  <a:close/>
                  <a:moveTo>
                    <a:pt x="0" y="436798"/>
                  </a:moveTo>
                  <a:lnTo>
                    <a:pt x="430" y="436909"/>
                  </a:lnTo>
                  <a:lnTo>
                    <a:pt x="430" y="481445"/>
                  </a:lnTo>
                  <a:cubicBezTo>
                    <a:pt x="287" y="466563"/>
                    <a:pt x="143" y="451680"/>
                    <a:pt x="0" y="436798"/>
                  </a:cubicBezTo>
                  <a:close/>
                  <a:moveTo>
                    <a:pt x="450703" y="436796"/>
                  </a:moveTo>
                  <a:cubicBezTo>
                    <a:pt x="450703" y="451679"/>
                    <a:pt x="450702" y="466562"/>
                    <a:pt x="450702" y="481445"/>
                  </a:cubicBezTo>
                  <a:lnTo>
                    <a:pt x="450702" y="436796"/>
                  </a:lnTo>
                  <a:close/>
                  <a:moveTo>
                    <a:pt x="430" y="0"/>
                  </a:moveTo>
                  <a:lnTo>
                    <a:pt x="450702" y="0"/>
                  </a:lnTo>
                  <a:lnTo>
                    <a:pt x="450702" y="436796"/>
                  </a:lnTo>
                  <a:lnTo>
                    <a:pt x="428316" y="442814"/>
                  </a:lnTo>
                  <a:cubicBezTo>
                    <a:pt x="421627" y="446691"/>
                    <a:pt x="415943" y="452303"/>
                    <a:pt x="411964" y="459245"/>
                  </a:cubicBezTo>
                  <a:cubicBezTo>
                    <a:pt x="404007" y="473129"/>
                    <a:pt x="404089" y="490210"/>
                    <a:pt x="412179" y="504017"/>
                  </a:cubicBezTo>
                  <a:cubicBezTo>
                    <a:pt x="416224" y="510921"/>
                    <a:pt x="421962" y="516478"/>
                    <a:pt x="428689" y="520290"/>
                  </a:cubicBezTo>
                  <a:lnTo>
                    <a:pt x="450702" y="525981"/>
                  </a:lnTo>
                  <a:lnTo>
                    <a:pt x="450702" y="962891"/>
                  </a:lnTo>
                  <a:lnTo>
                    <a:pt x="430" y="962891"/>
                  </a:lnTo>
                  <a:lnTo>
                    <a:pt x="430" y="526094"/>
                  </a:lnTo>
                  <a:lnTo>
                    <a:pt x="22816" y="520076"/>
                  </a:lnTo>
                  <a:cubicBezTo>
                    <a:pt x="29506" y="516199"/>
                    <a:pt x="35190" y="510587"/>
                    <a:pt x="39168" y="503645"/>
                  </a:cubicBezTo>
                  <a:cubicBezTo>
                    <a:pt x="47125" y="489761"/>
                    <a:pt x="47043" y="472680"/>
                    <a:pt x="38953" y="458873"/>
                  </a:cubicBezTo>
                  <a:cubicBezTo>
                    <a:pt x="34908" y="451970"/>
                    <a:pt x="29170" y="446412"/>
                    <a:pt x="22444" y="442600"/>
                  </a:cubicBezTo>
                  <a:lnTo>
                    <a:pt x="430" y="436909"/>
                  </a:lnTo>
                  <a:close/>
                </a:path>
              </a:pathLst>
            </a:custGeom>
            <a:ln>
              <a:noFill/>
            </a:ln>
            <a:scene3d>
              <a:camera prst="orthographicFront"/>
              <a:lightRig rig="threePt" dir="t"/>
            </a:scene3d>
            <a:sp3d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050" dirty="0"/>
                <a:t>GDDR6</a:t>
              </a:r>
            </a:p>
          </p:txBody>
        </p:sp>
        <p:sp>
          <p:nvSpPr>
            <p:cNvPr id="395" name="TextBox 394"/>
            <p:cNvSpPr txBox="1"/>
            <p:nvPr/>
          </p:nvSpPr>
          <p:spPr>
            <a:xfrm>
              <a:off x="6564486" y="1216240"/>
              <a:ext cx="47943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Arial Rounded MT Bold" panose="020F0704030504030204" pitchFamily="34" charset="0"/>
                </a:rPr>
                <a:t>Speedster7t FPGA+ Design</a:t>
              </a:r>
            </a:p>
          </p:txBody>
        </p:sp>
        <p:sp>
          <p:nvSpPr>
            <p:cNvPr id="208" name="Freeform 207"/>
            <p:cNvSpPr/>
            <p:nvPr/>
          </p:nvSpPr>
          <p:spPr>
            <a:xfrm>
              <a:off x="6136730" y="4582066"/>
              <a:ext cx="337183" cy="719679"/>
            </a:xfrm>
            <a:custGeom>
              <a:avLst/>
              <a:gdLst>
                <a:gd name="connsiteX0" fmla="*/ 450702 w 451132"/>
                <a:gd name="connsiteY0" fmla="*/ 481445 h 962891"/>
                <a:gd name="connsiteX1" fmla="*/ 451132 w 451132"/>
                <a:gd name="connsiteY1" fmla="*/ 526092 h 962891"/>
                <a:gd name="connsiteX2" fmla="*/ 450702 w 451132"/>
                <a:gd name="connsiteY2" fmla="*/ 525981 h 962891"/>
                <a:gd name="connsiteX3" fmla="*/ 430 w 451132"/>
                <a:gd name="connsiteY3" fmla="*/ 481445 h 962891"/>
                <a:gd name="connsiteX4" fmla="*/ 430 w 451132"/>
                <a:gd name="connsiteY4" fmla="*/ 526094 h 962891"/>
                <a:gd name="connsiteX5" fmla="*/ 429 w 451132"/>
                <a:gd name="connsiteY5" fmla="*/ 526094 h 962891"/>
                <a:gd name="connsiteX6" fmla="*/ 430 w 451132"/>
                <a:gd name="connsiteY6" fmla="*/ 481445 h 962891"/>
                <a:gd name="connsiteX7" fmla="*/ 0 w 451132"/>
                <a:gd name="connsiteY7" fmla="*/ 436798 h 962891"/>
                <a:gd name="connsiteX8" fmla="*/ 430 w 451132"/>
                <a:gd name="connsiteY8" fmla="*/ 436909 h 962891"/>
                <a:gd name="connsiteX9" fmla="*/ 430 w 451132"/>
                <a:gd name="connsiteY9" fmla="*/ 481445 h 962891"/>
                <a:gd name="connsiteX10" fmla="*/ 0 w 451132"/>
                <a:gd name="connsiteY10" fmla="*/ 436798 h 962891"/>
                <a:gd name="connsiteX11" fmla="*/ 450703 w 451132"/>
                <a:gd name="connsiteY11" fmla="*/ 436796 h 962891"/>
                <a:gd name="connsiteX12" fmla="*/ 450702 w 451132"/>
                <a:gd name="connsiteY12" fmla="*/ 481445 h 962891"/>
                <a:gd name="connsiteX13" fmla="*/ 450702 w 451132"/>
                <a:gd name="connsiteY13" fmla="*/ 436796 h 962891"/>
                <a:gd name="connsiteX14" fmla="*/ 430 w 451132"/>
                <a:gd name="connsiteY14" fmla="*/ 0 h 962891"/>
                <a:gd name="connsiteX15" fmla="*/ 450702 w 451132"/>
                <a:gd name="connsiteY15" fmla="*/ 0 h 962891"/>
                <a:gd name="connsiteX16" fmla="*/ 450702 w 451132"/>
                <a:gd name="connsiteY16" fmla="*/ 436796 h 962891"/>
                <a:gd name="connsiteX17" fmla="*/ 428316 w 451132"/>
                <a:gd name="connsiteY17" fmla="*/ 442814 h 962891"/>
                <a:gd name="connsiteX18" fmla="*/ 411964 w 451132"/>
                <a:gd name="connsiteY18" fmla="*/ 459245 h 962891"/>
                <a:gd name="connsiteX19" fmla="*/ 412179 w 451132"/>
                <a:gd name="connsiteY19" fmla="*/ 504017 h 962891"/>
                <a:gd name="connsiteX20" fmla="*/ 428689 w 451132"/>
                <a:gd name="connsiteY20" fmla="*/ 520290 h 962891"/>
                <a:gd name="connsiteX21" fmla="*/ 450702 w 451132"/>
                <a:gd name="connsiteY21" fmla="*/ 525981 h 962891"/>
                <a:gd name="connsiteX22" fmla="*/ 450702 w 451132"/>
                <a:gd name="connsiteY22" fmla="*/ 962891 h 962891"/>
                <a:gd name="connsiteX23" fmla="*/ 430 w 451132"/>
                <a:gd name="connsiteY23" fmla="*/ 962891 h 962891"/>
                <a:gd name="connsiteX24" fmla="*/ 430 w 451132"/>
                <a:gd name="connsiteY24" fmla="*/ 526094 h 962891"/>
                <a:gd name="connsiteX25" fmla="*/ 22816 w 451132"/>
                <a:gd name="connsiteY25" fmla="*/ 520076 h 962891"/>
                <a:gd name="connsiteX26" fmla="*/ 39168 w 451132"/>
                <a:gd name="connsiteY26" fmla="*/ 503645 h 962891"/>
                <a:gd name="connsiteX27" fmla="*/ 38953 w 451132"/>
                <a:gd name="connsiteY27" fmla="*/ 458873 h 962891"/>
                <a:gd name="connsiteX28" fmla="*/ 22444 w 451132"/>
                <a:gd name="connsiteY28" fmla="*/ 442600 h 962891"/>
                <a:gd name="connsiteX29" fmla="*/ 430 w 451132"/>
                <a:gd name="connsiteY29" fmla="*/ 436909 h 962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1132" h="962891">
                  <a:moveTo>
                    <a:pt x="450702" y="481445"/>
                  </a:moveTo>
                  <a:cubicBezTo>
                    <a:pt x="450845" y="496327"/>
                    <a:pt x="450989" y="511210"/>
                    <a:pt x="451132" y="526092"/>
                  </a:cubicBezTo>
                  <a:lnTo>
                    <a:pt x="450702" y="525981"/>
                  </a:lnTo>
                  <a:close/>
                  <a:moveTo>
                    <a:pt x="430" y="481445"/>
                  </a:moveTo>
                  <a:lnTo>
                    <a:pt x="430" y="526094"/>
                  </a:lnTo>
                  <a:lnTo>
                    <a:pt x="429" y="526094"/>
                  </a:lnTo>
                  <a:cubicBezTo>
                    <a:pt x="429" y="511211"/>
                    <a:pt x="430" y="496328"/>
                    <a:pt x="430" y="481445"/>
                  </a:cubicBezTo>
                  <a:close/>
                  <a:moveTo>
                    <a:pt x="0" y="436798"/>
                  </a:moveTo>
                  <a:lnTo>
                    <a:pt x="430" y="436909"/>
                  </a:lnTo>
                  <a:lnTo>
                    <a:pt x="430" y="481445"/>
                  </a:lnTo>
                  <a:cubicBezTo>
                    <a:pt x="287" y="466563"/>
                    <a:pt x="143" y="451680"/>
                    <a:pt x="0" y="436798"/>
                  </a:cubicBezTo>
                  <a:close/>
                  <a:moveTo>
                    <a:pt x="450703" y="436796"/>
                  </a:moveTo>
                  <a:cubicBezTo>
                    <a:pt x="450703" y="451679"/>
                    <a:pt x="450702" y="466562"/>
                    <a:pt x="450702" y="481445"/>
                  </a:cubicBezTo>
                  <a:lnTo>
                    <a:pt x="450702" y="436796"/>
                  </a:lnTo>
                  <a:close/>
                  <a:moveTo>
                    <a:pt x="430" y="0"/>
                  </a:moveTo>
                  <a:lnTo>
                    <a:pt x="450702" y="0"/>
                  </a:lnTo>
                  <a:lnTo>
                    <a:pt x="450702" y="436796"/>
                  </a:lnTo>
                  <a:lnTo>
                    <a:pt x="428316" y="442814"/>
                  </a:lnTo>
                  <a:cubicBezTo>
                    <a:pt x="421627" y="446691"/>
                    <a:pt x="415943" y="452303"/>
                    <a:pt x="411964" y="459245"/>
                  </a:cubicBezTo>
                  <a:cubicBezTo>
                    <a:pt x="404007" y="473129"/>
                    <a:pt x="404089" y="490210"/>
                    <a:pt x="412179" y="504017"/>
                  </a:cubicBezTo>
                  <a:cubicBezTo>
                    <a:pt x="416224" y="510921"/>
                    <a:pt x="421962" y="516478"/>
                    <a:pt x="428689" y="520290"/>
                  </a:cubicBezTo>
                  <a:lnTo>
                    <a:pt x="450702" y="525981"/>
                  </a:lnTo>
                  <a:lnTo>
                    <a:pt x="450702" y="962891"/>
                  </a:lnTo>
                  <a:lnTo>
                    <a:pt x="430" y="962891"/>
                  </a:lnTo>
                  <a:lnTo>
                    <a:pt x="430" y="526094"/>
                  </a:lnTo>
                  <a:lnTo>
                    <a:pt x="22816" y="520076"/>
                  </a:lnTo>
                  <a:cubicBezTo>
                    <a:pt x="29506" y="516199"/>
                    <a:pt x="35190" y="510587"/>
                    <a:pt x="39168" y="503645"/>
                  </a:cubicBezTo>
                  <a:cubicBezTo>
                    <a:pt x="47125" y="489761"/>
                    <a:pt x="47043" y="472680"/>
                    <a:pt x="38953" y="458873"/>
                  </a:cubicBezTo>
                  <a:cubicBezTo>
                    <a:pt x="34908" y="451970"/>
                    <a:pt x="29170" y="446412"/>
                    <a:pt x="22444" y="442600"/>
                  </a:cubicBezTo>
                  <a:lnTo>
                    <a:pt x="430" y="436909"/>
                  </a:lnTo>
                  <a:close/>
                </a:path>
              </a:pathLst>
            </a:custGeom>
            <a:ln>
              <a:noFill/>
            </a:ln>
            <a:scene3d>
              <a:camera prst="orthographicFront"/>
              <a:lightRig rig="threePt" dir="t"/>
            </a:scene3d>
            <a:sp3d>
              <a:bevelT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050" dirty="0"/>
                <a:t>GDDR6</a:t>
              </a:r>
            </a:p>
          </p:txBody>
        </p:sp>
        <p:sp>
          <p:nvSpPr>
            <p:cNvPr id="220" name="Rounded Rectangle 219"/>
            <p:cNvSpPr/>
            <p:nvPr/>
          </p:nvSpPr>
          <p:spPr>
            <a:xfrm>
              <a:off x="6136730" y="5969890"/>
              <a:ext cx="5222120" cy="28575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5720" rIns="0" bIns="45720" rtlCol="0" anchor="ctr"/>
            <a:lstStyle/>
            <a:p>
              <a:pPr algn="ctr"/>
              <a:r>
                <a:rPr lang="en-US" sz="1400" dirty="0"/>
                <a:t>Linear Area Growth for Each Additional Accelerator and Interface</a:t>
              </a:r>
            </a:p>
          </p:txBody>
        </p:sp>
        <p:sp>
          <p:nvSpPr>
            <p:cNvPr id="311" name="Freeform 310"/>
            <p:cNvSpPr/>
            <p:nvPr/>
          </p:nvSpPr>
          <p:spPr>
            <a:xfrm>
              <a:off x="7185865" y="2324231"/>
              <a:ext cx="161925" cy="3016464"/>
            </a:xfrm>
            <a:custGeom>
              <a:avLst/>
              <a:gdLst>
                <a:gd name="connsiteX0" fmla="*/ 0 w 161925"/>
                <a:gd name="connsiteY0" fmla="*/ 0 h 3016464"/>
                <a:gd name="connsiteX1" fmla="*/ 161925 w 161925"/>
                <a:gd name="connsiteY1" fmla="*/ 0 h 3016464"/>
                <a:gd name="connsiteX2" fmla="*/ 161925 w 161925"/>
                <a:gd name="connsiteY2" fmla="*/ 19629 h 3016464"/>
                <a:gd name="connsiteX3" fmla="*/ 158371 w 161925"/>
                <a:gd name="connsiteY3" fmla="*/ 19629 h 3016464"/>
                <a:gd name="connsiteX4" fmla="*/ 158371 w 161925"/>
                <a:gd name="connsiteY4" fmla="*/ 3016464 h 3016464"/>
                <a:gd name="connsiteX5" fmla="*/ 0 w 161925"/>
                <a:gd name="connsiteY5" fmla="*/ 3016464 h 3016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925" h="3016464">
                  <a:moveTo>
                    <a:pt x="0" y="0"/>
                  </a:moveTo>
                  <a:lnTo>
                    <a:pt x="161925" y="0"/>
                  </a:lnTo>
                  <a:lnTo>
                    <a:pt x="161925" y="19629"/>
                  </a:lnTo>
                  <a:lnTo>
                    <a:pt x="158371" y="19629"/>
                  </a:lnTo>
                  <a:lnTo>
                    <a:pt x="158371" y="3016464"/>
                  </a:lnTo>
                  <a:lnTo>
                    <a:pt x="0" y="3016464"/>
                  </a:lnTo>
                  <a:close/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7268037" y="3278685"/>
              <a:ext cx="2061701" cy="45719"/>
            </a:xfrm>
            <a:prstGeom prst="rect">
              <a:avLst/>
            </a:prstGeom>
            <a:gradFill>
              <a:gsLst>
                <a:gs pos="0">
                  <a:schemeClr val="accent4"/>
                </a:gs>
                <a:gs pos="22000">
                  <a:schemeClr val="accent4">
                    <a:lumMod val="20000"/>
                    <a:lumOff val="80000"/>
                  </a:schemeClr>
                </a:gs>
                <a:gs pos="83000">
                  <a:schemeClr val="accent4">
                    <a:lumMod val="40000"/>
                    <a:lumOff val="60000"/>
                  </a:schemeClr>
                </a:gs>
                <a:gs pos="100000">
                  <a:schemeClr val="accent4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7268038" y="4004905"/>
              <a:ext cx="2129324" cy="63958"/>
            </a:xfrm>
            <a:prstGeom prst="rect">
              <a:avLst/>
            </a:prstGeom>
            <a:gradFill>
              <a:gsLst>
                <a:gs pos="0">
                  <a:schemeClr val="accent4"/>
                </a:gs>
                <a:gs pos="22000">
                  <a:schemeClr val="accent4">
                    <a:lumMod val="20000"/>
                    <a:lumOff val="80000"/>
                  </a:schemeClr>
                </a:gs>
                <a:gs pos="83000">
                  <a:schemeClr val="accent4">
                    <a:lumMod val="40000"/>
                    <a:lumOff val="60000"/>
                  </a:schemeClr>
                </a:gs>
                <a:gs pos="100000">
                  <a:schemeClr val="accent4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grpSp>
          <p:nvGrpSpPr>
            <p:cNvPr id="276" name="Group 275"/>
            <p:cNvGrpSpPr/>
            <p:nvPr/>
          </p:nvGrpSpPr>
          <p:grpSpPr>
            <a:xfrm>
              <a:off x="7344236" y="3278126"/>
              <a:ext cx="1985502" cy="50703"/>
              <a:chOff x="6119813" y="2552231"/>
              <a:chExt cx="5891212" cy="55334"/>
            </a:xfrm>
            <a:gradFill>
              <a:gsLst>
                <a:gs pos="0">
                  <a:schemeClr val="accent4"/>
                </a:gs>
                <a:gs pos="22000">
                  <a:srgbClr val="FF6600"/>
                </a:gs>
                <a:gs pos="83000">
                  <a:srgbClr val="FF6600"/>
                </a:gs>
                <a:gs pos="100000">
                  <a:schemeClr val="accent4"/>
                </a:gs>
              </a:gsLst>
              <a:lin ang="0" scaled="1"/>
            </a:gradFill>
          </p:grpSpPr>
          <p:cxnSp>
            <p:nvCxnSpPr>
              <p:cNvPr id="299" name="Straight Connector 298"/>
              <p:cNvCxnSpPr/>
              <p:nvPr/>
            </p:nvCxnSpPr>
            <p:spPr>
              <a:xfrm>
                <a:off x="6119813" y="2607565"/>
                <a:ext cx="5891212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Straight Connector 300"/>
              <p:cNvCxnSpPr/>
              <p:nvPr/>
            </p:nvCxnSpPr>
            <p:spPr>
              <a:xfrm>
                <a:off x="6119813" y="2552231"/>
                <a:ext cx="5891212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8" name="Group 277"/>
            <p:cNvGrpSpPr/>
            <p:nvPr/>
          </p:nvGrpSpPr>
          <p:grpSpPr>
            <a:xfrm>
              <a:off x="7344236" y="3997681"/>
              <a:ext cx="2053125" cy="71182"/>
              <a:chOff x="6119813" y="2545653"/>
              <a:chExt cx="5891212" cy="61912"/>
            </a:xfrm>
            <a:gradFill>
              <a:gsLst>
                <a:gs pos="0">
                  <a:schemeClr val="accent4"/>
                </a:gs>
                <a:gs pos="22000">
                  <a:srgbClr val="FF6600"/>
                </a:gs>
                <a:gs pos="83000">
                  <a:srgbClr val="FF6600"/>
                </a:gs>
                <a:gs pos="100000">
                  <a:schemeClr val="accent4"/>
                </a:gs>
              </a:gsLst>
              <a:lin ang="0" scaled="1"/>
            </a:gradFill>
          </p:grpSpPr>
          <p:cxnSp>
            <p:nvCxnSpPr>
              <p:cNvPr id="293" name="Straight Connector 292"/>
              <p:cNvCxnSpPr/>
              <p:nvPr/>
            </p:nvCxnSpPr>
            <p:spPr>
              <a:xfrm>
                <a:off x="6119813" y="2607565"/>
                <a:ext cx="5891212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Connector 293"/>
              <p:cNvCxnSpPr/>
              <p:nvPr/>
            </p:nvCxnSpPr>
            <p:spPr>
              <a:xfrm>
                <a:off x="6119813" y="2545653"/>
                <a:ext cx="5891212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9213233" y="3223794"/>
              <a:ext cx="941142" cy="265174"/>
              <a:chOff x="9213233" y="3421914"/>
              <a:chExt cx="941142" cy="265174"/>
            </a:xfrm>
          </p:grpSpPr>
          <p:grpSp>
            <p:nvGrpSpPr>
              <p:cNvPr id="382" name="Group 381"/>
              <p:cNvGrpSpPr/>
              <p:nvPr/>
            </p:nvGrpSpPr>
            <p:grpSpPr>
              <a:xfrm>
                <a:off x="9407987" y="3467875"/>
                <a:ext cx="746388" cy="134416"/>
                <a:chOff x="7902186" y="4484054"/>
                <a:chExt cx="746388" cy="134416"/>
              </a:xfrm>
            </p:grpSpPr>
            <p:cxnSp>
              <p:nvCxnSpPr>
                <p:cNvPr id="383" name="Straight Connector 382"/>
                <p:cNvCxnSpPr/>
                <p:nvPr/>
              </p:nvCxnSpPr>
              <p:spPr>
                <a:xfrm>
                  <a:off x="7902186" y="4484054"/>
                  <a:ext cx="74638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4" name="Straight Connector 383"/>
                <p:cNvCxnSpPr/>
                <p:nvPr/>
              </p:nvCxnSpPr>
              <p:spPr>
                <a:xfrm>
                  <a:off x="7902186" y="4573665"/>
                  <a:ext cx="74638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5" name="Straight Connector 384"/>
                <p:cNvCxnSpPr/>
                <p:nvPr/>
              </p:nvCxnSpPr>
              <p:spPr>
                <a:xfrm>
                  <a:off x="7902186" y="4528859"/>
                  <a:ext cx="74638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6" name="Straight Connector 385"/>
                <p:cNvCxnSpPr/>
                <p:nvPr/>
              </p:nvCxnSpPr>
              <p:spPr>
                <a:xfrm>
                  <a:off x="7902186" y="4618470"/>
                  <a:ext cx="74638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Rectangle 12"/>
              <p:cNvSpPr/>
              <p:nvPr/>
            </p:nvSpPr>
            <p:spPr>
              <a:xfrm>
                <a:off x="9213233" y="3421914"/>
                <a:ext cx="270349" cy="26517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dirty="0"/>
                  <a:t>NAP</a:t>
                </a:r>
              </a:p>
            </p:txBody>
          </p:sp>
        </p:grpSp>
        <p:grpSp>
          <p:nvGrpSpPr>
            <p:cNvPr id="388" name="Group 387"/>
            <p:cNvGrpSpPr/>
            <p:nvPr/>
          </p:nvGrpSpPr>
          <p:grpSpPr>
            <a:xfrm>
              <a:off x="9213233" y="3963463"/>
              <a:ext cx="941142" cy="265174"/>
              <a:chOff x="9213233" y="3421914"/>
              <a:chExt cx="941142" cy="265174"/>
            </a:xfrm>
          </p:grpSpPr>
          <p:grpSp>
            <p:nvGrpSpPr>
              <p:cNvPr id="389" name="Group 388"/>
              <p:cNvGrpSpPr/>
              <p:nvPr/>
            </p:nvGrpSpPr>
            <p:grpSpPr>
              <a:xfrm>
                <a:off x="9407987" y="3467875"/>
                <a:ext cx="746388" cy="134416"/>
                <a:chOff x="7902186" y="4484054"/>
                <a:chExt cx="746388" cy="134416"/>
              </a:xfrm>
            </p:grpSpPr>
            <p:cxnSp>
              <p:nvCxnSpPr>
                <p:cNvPr id="391" name="Straight Connector 390"/>
                <p:cNvCxnSpPr/>
                <p:nvPr/>
              </p:nvCxnSpPr>
              <p:spPr>
                <a:xfrm>
                  <a:off x="7902186" y="4484054"/>
                  <a:ext cx="74638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2" name="Straight Connector 391"/>
                <p:cNvCxnSpPr/>
                <p:nvPr/>
              </p:nvCxnSpPr>
              <p:spPr>
                <a:xfrm>
                  <a:off x="7902186" y="4573665"/>
                  <a:ext cx="74638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3" name="Straight Connector 392"/>
                <p:cNvCxnSpPr/>
                <p:nvPr/>
              </p:nvCxnSpPr>
              <p:spPr>
                <a:xfrm>
                  <a:off x="7902186" y="4528859"/>
                  <a:ext cx="74638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4" name="Straight Connector 393"/>
                <p:cNvCxnSpPr/>
                <p:nvPr/>
              </p:nvCxnSpPr>
              <p:spPr>
                <a:xfrm>
                  <a:off x="7902186" y="4618470"/>
                  <a:ext cx="746388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0" name="Rectangle 389"/>
              <p:cNvSpPr/>
              <p:nvPr/>
            </p:nvSpPr>
            <p:spPr>
              <a:xfrm>
                <a:off x="9213233" y="3421914"/>
                <a:ext cx="270349" cy="26517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dirty="0"/>
                  <a:t>NAP</a:t>
                </a:r>
              </a:p>
            </p:txBody>
          </p:sp>
        </p:grpSp>
        <p:sp>
          <p:nvSpPr>
            <p:cNvPr id="304" name="Rectangle 303"/>
            <p:cNvSpPr/>
            <p:nvPr/>
          </p:nvSpPr>
          <p:spPr>
            <a:xfrm>
              <a:off x="9664043" y="3204487"/>
              <a:ext cx="670490" cy="4881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Accelerator</a:t>
              </a:r>
            </a:p>
            <a:p>
              <a:pPr algn="ctr"/>
              <a:r>
                <a:rPr lang="en-US" sz="900" dirty="0"/>
                <a:t>#1</a:t>
              </a:r>
            </a:p>
          </p:txBody>
        </p:sp>
        <p:sp>
          <p:nvSpPr>
            <p:cNvPr id="316" name="Rectangle 315"/>
            <p:cNvSpPr/>
            <p:nvPr/>
          </p:nvSpPr>
          <p:spPr>
            <a:xfrm>
              <a:off x="9664043" y="3941720"/>
              <a:ext cx="670490" cy="4881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00" dirty="0"/>
                <a:t>Accelerator</a:t>
              </a:r>
            </a:p>
            <a:p>
              <a:pPr algn="ctr"/>
              <a:r>
                <a:rPr lang="en-US" sz="900" dirty="0"/>
                <a:t>#2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831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Virtualization &amp;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5566606" cy="484632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Every access point requires an </a:t>
            </a:r>
            <a:r>
              <a:rPr lang="en-US" b="1" u="sng" dirty="0" smtClean="0"/>
              <a:t>Address Translation Table</a:t>
            </a:r>
            <a:r>
              <a:rPr lang="en-US" dirty="0" smtClean="0"/>
              <a:t> (ATT)</a:t>
            </a:r>
          </a:p>
          <a:p>
            <a:pPr lvl="1"/>
            <a:r>
              <a:rPr lang="en-US" dirty="0" smtClean="0"/>
              <a:t>The memory space seen by each accelerator can be independently controlled.</a:t>
            </a:r>
          </a:p>
          <a:p>
            <a:pPr lvl="1"/>
            <a:r>
              <a:rPr lang="en-US" dirty="0" smtClean="0"/>
              <a:t>The Host PC (Over PCIe) or </a:t>
            </a:r>
            <a:r>
              <a:rPr lang="en-US" dirty="0" err="1" smtClean="0"/>
              <a:t>bitstream</a:t>
            </a:r>
            <a:r>
              <a:rPr lang="en-US" dirty="0" smtClean="0"/>
              <a:t> can remap the address space without requiring an RTL change.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For example: </a:t>
            </a:r>
          </a:p>
          <a:p>
            <a:pPr lvl="2"/>
            <a:r>
              <a:rPr lang="en-US" dirty="0" smtClean="0"/>
              <a:t>Accelerator 1 RTL sees it’s private memory space at address 0x2000.</a:t>
            </a:r>
          </a:p>
          <a:p>
            <a:pPr lvl="2"/>
            <a:r>
              <a:rPr lang="en-US" dirty="0"/>
              <a:t>Accelerator </a:t>
            </a:r>
            <a:r>
              <a:rPr lang="en-US" dirty="0" smtClean="0"/>
              <a:t>2 </a:t>
            </a:r>
            <a:r>
              <a:rPr lang="en-US" dirty="0"/>
              <a:t>RTL sees it’s private memory space at address 0x2000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But they don’t share their memory spaces!</a:t>
            </a:r>
          </a:p>
          <a:p>
            <a:pPr lvl="2"/>
            <a:endParaRPr lang="en-US" dirty="0"/>
          </a:p>
          <a:p>
            <a:pPr lvl="2"/>
            <a:r>
              <a:rPr lang="en-US" dirty="0" smtClean="0"/>
              <a:t>The per-node ATT allows the host PC control the re-direction of transactions.</a:t>
            </a:r>
          </a:p>
          <a:p>
            <a:pPr lvl="2"/>
            <a:endParaRPr lang="en-US" dirty="0"/>
          </a:p>
          <a:p>
            <a:r>
              <a:rPr lang="en-US" dirty="0" smtClean="0"/>
              <a:t>ATT also provides </a:t>
            </a:r>
            <a:r>
              <a:rPr lang="en-US" b="1" u="sng" dirty="0" smtClean="0"/>
              <a:t>Security</a:t>
            </a:r>
          </a:p>
          <a:p>
            <a:pPr lvl="1"/>
            <a:r>
              <a:rPr lang="en-US" dirty="0" smtClean="0"/>
              <a:t>Host PC or </a:t>
            </a:r>
            <a:r>
              <a:rPr lang="en-US" dirty="0" err="1" smtClean="0"/>
              <a:t>bitstream</a:t>
            </a:r>
            <a:r>
              <a:rPr lang="en-US" dirty="0" smtClean="0"/>
              <a:t> can configure the ATT to prevent certain individual accelerators from seeing portions of the address space.</a:t>
            </a:r>
          </a:p>
          <a:p>
            <a:pPr lvl="1"/>
            <a:r>
              <a:rPr lang="en-US" dirty="0" smtClean="0"/>
              <a:t>For Example:</a:t>
            </a:r>
          </a:p>
          <a:p>
            <a:pPr lvl="2"/>
            <a:r>
              <a:rPr lang="en-US" dirty="0" smtClean="0"/>
              <a:t>Accelerator 2 can be prevented from </a:t>
            </a:r>
            <a:r>
              <a:rPr lang="en-US" smtClean="0"/>
              <a:t>accessing GDDR6 #1 entirely.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B0BF-4C2A-430B-B427-4B210A416506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8" t="19305" r="13611" b="19723"/>
          <a:stretch/>
        </p:blipFill>
        <p:spPr>
          <a:xfrm>
            <a:off x="6410324" y="1371600"/>
            <a:ext cx="5481713" cy="4610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2273300"/>
            <a:ext cx="4127500" cy="3079750"/>
          </a:xfrm>
          <a:prstGeom prst="rect">
            <a:avLst/>
          </a:prstGeom>
        </p:spPr>
      </p:pic>
      <p:sp>
        <p:nvSpPr>
          <p:cNvPr id="7" name="Freeform 6"/>
          <p:cNvSpPr/>
          <p:nvPr/>
        </p:nvSpPr>
        <p:spPr>
          <a:xfrm>
            <a:off x="6534353" y="1545542"/>
            <a:ext cx="5202865" cy="4295554"/>
          </a:xfrm>
          <a:custGeom>
            <a:avLst/>
            <a:gdLst>
              <a:gd name="connsiteX0" fmla="*/ 4671514 w 5202865"/>
              <a:gd name="connsiteY0" fmla="*/ 3805995 h 4295554"/>
              <a:gd name="connsiteX1" fmla="*/ 4671515 w 5202865"/>
              <a:gd name="connsiteY1" fmla="*/ 3805995 h 4295554"/>
              <a:gd name="connsiteX2" fmla="*/ 4671515 w 5202865"/>
              <a:gd name="connsiteY2" fmla="*/ 3950457 h 4295554"/>
              <a:gd name="connsiteX3" fmla="*/ 4671514 w 5202865"/>
              <a:gd name="connsiteY3" fmla="*/ 3950457 h 4295554"/>
              <a:gd name="connsiteX4" fmla="*/ 1700472 w 5202865"/>
              <a:gd name="connsiteY4" fmla="*/ 2813801 h 4295554"/>
              <a:gd name="connsiteX5" fmla="*/ 1700472 w 5202865"/>
              <a:gd name="connsiteY5" fmla="*/ 3466548 h 4295554"/>
              <a:gd name="connsiteX6" fmla="*/ 2779972 w 5202865"/>
              <a:gd name="connsiteY6" fmla="*/ 3466548 h 4295554"/>
              <a:gd name="connsiteX7" fmla="*/ 2779972 w 5202865"/>
              <a:gd name="connsiteY7" fmla="*/ 2813801 h 4295554"/>
              <a:gd name="connsiteX8" fmla="*/ 1700472 w 5202865"/>
              <a:gd name="connsiteY8" fmla="*/ 1748158 h 4295554"/>
              <a:gd name="connsiteX9" fmla="*/ 1700472 w 5202865"/>
              <a:gd name="connsiteY9" fmla="*/ 2058346 h 4295554"/>
              <a:gd name="connsiteX10" fmla="*/ 2024321 w 5202865"/>
              <a:gd name="connsiteY10" fmla="*/ 2058346 h 4295554"/>
              <a:gd name="connsiteX11" fmla="*/ 2024321 w 5202865"/>
              <a:gd name="connsiteY11" fmla="*/ 1748158 h 4295554"/>
              <a:gd name="connsiteX12" fmla="*/ 938471 w 5202865"/>
              <a:gd name="connsiteY12" fmla="*/ 1062298 h 4295554"/>
              <a:gd name="connsiteX13" fmla="*/ 938471 w 5202865"/>
              <a:gd name="connsiteY13" fmla="*/ 1357285 h 4295554"/>
              <a:gd name="connsiteX14" fmla="*/ 1649671 w 5202865"/>
              <a:gd name="connsiteY14" fmla="*/ 1357285 h 4295554"/>
              <a:gd name="connsiteX15" fmla="*/ 1649671 w 5202865"/>
              <a:gd name="connsiteY15" fmla="*/ 1062298 h 4295554"/>
              <a:gd name="connsiteX16" fmla="*/ 3211772 w 5202865"/>
              <a:gd name="connsiteY16" fmla="*/ 1054942 h 4295554"/>
              <a:gd name="connsiteX17" fmla="*/ 3211772 w 5202865"/>
              <a:gd name="connsiteY17" fmla="*/ 1707689 h 4295554"/>
              <a:gd name="connsiteX18" fmla="*/ 4310322 w 5202865"/>
              <a:gd name="connsiteY18" fmla="*/ 1707689 h 4295554"/>
              <a:gd name="connsiteX19" fmla="*/ 4310322 w 5202865"/>
              <a:gd name="connsiteY19" fmla="*/ 1054942 h 4295554"/>
              <a:gd name="connsiteX20" fmla="*/ 551121 w 5202865"/>
              <a:gd name="connsiteY20" fmla="*/ 728035 h 4295554"/>
              <a:gd name="connsiteX21" fmla="*/ 4671514 w 5202865"/>
              <a:gd name="connsiteY21" fmla="*/ 728035 h 4295554"/>
              <a:gd name="connsiteX22" fmla="*/ 4671514 w 5202865"/>
              <a:gd name="connsiteY22" fmla="*/ 3805995 h 4295554"/>
              <a:gd name="connsiteX23" fmla="*/ 551121 w 5202865"/>
              <a:gd name="connsiteY23" fmla="*/ 3805995 h 4295554"/>
              <a:gd name="connsiteX24" fmla="*/ 4671514 w 5202865"/>
              <a:gd name="connsiteY24" fmla="*/ 583573 h 4295554"/>
              <a:gd name="connsiteX25" fmla="*/ 4671515 w 5202865"/>
              <a:gd name="connsiteY25" fmla="*/ 583573 h 4295554"/>
              <a:gd name="connsiteX26" fmla="*/ 4671515 w 5202865"/>
              <a:gd name="connsiteY26" fmla="*/ 728035 h 4295554"/>
              <a:gd name="connsiteX27" fmla="*/ 4671514 w 5202865"/>
              <a:gd name="connsiteY27" fmla="*/ 728035 h 4295554"/>
              <a:gd name="connsiteX28" fmla="*/ 389196 w 5202865"/>
              <a:gd name="connsiteY28" fmla="*/ 169235 h 4295554"/>
              <a:gd name="connsiteX29" fmla="*/ 389196 w 5202865"/>
              <a:gd name="connsiteY29" fmla="*/ 4126873 h 4295554"/>
              <a:gd name="connsiteX30" fmla="*/ 551121 w 5202865"/>
              <a:gd name="connsiteY30" fmla="*/ 4126873 h 4295554"/>
              <a:gd name="connsiteX31" fmla="*/ 551121 w 5202865"/>
              <a:gd name="connsiteY31" fmla="*/ 3950457 h 4295554"/>
              <a:gd name="connsiteX32" fmla="*/ 4671514 w 5202865"/>
              <a:gd name="connsiteY32" fmla="*/ 3950457 h 4295554"/>
              <a:gd name="connsiteX33" fmla="*/ 4671514 w 5202865"/>
              <a:gd name="connsiteY33" fmla="*/ 4126873 h 4295554"/>
              <a:gd name="connsiteX34" fmla="*/ 4833439 w 5202865"/>
              <a:gd name="connsiteY34" fmla="*/ 4126873 h 4295554"/>
              <a:gd name="connsiteX35" fmla="*/ 4833439 w 5202865"/>
              <a:gd name="connsiteY35" fmla="*/ 169235 h 4295554"/>
              <a:gd name="connsiteX36" fmla="*/ 4671514 w 5202865"/>
              <a:gd name="connsiteY36" fmla="*/ 169235 h 4295554"/>
              <a:gd name="connsiteX37" fmla="*/ 4671514 w 5202865"/>
              <a:gd name="connsiteY37" fmla="*/ 583573 h 4295554"/>
              <a:gd name="connsiteX38" fmla="*/ 551121 w 5202865"/>
              <a:gd name="connsiteY38" fmla="*/ 583573 h 4295554"/>
              <a:gd name="connsiteX39" fmla="*/ 551121 w 5202865"/>
              <a:gd name="connsiteY39" fmla="*/ 169235 h 4295554"/>
              <a:gd name="connsiteX40" fmla="*/ 0 w 5202865"/>
              <a:gd name="connsiteY40" fmla="*/ 0 h 4295554"/>
              <a:gd name="connsiteX41" fmla="*/ 5202865 w 5202865"/>
              <a:gd name="connsiteY41" fmla="*/ 0 h 4295554"/>
              <a:gd name="connsiteX42" fmla="*/ 5202865 w 5202865"/>
              <a:gd name="connsiteY42" fmla="*/ 4295554 h 4295554"/>
              <a:gd name="connsiteX43" fmla="*/ 0 w 5202865"/>
              <a:gd name="connsiteY43" fmla="*/ 4295554 h 4295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202865" h="4295554">
                <a:moveTo>
                  <a:pt x="4671514" y="3805995"/>
                </a:moveTo>
                <a:lnTo>
                  <a:pt x="4671515" y="3805995"/>
                </a:lnTo>
                <a:lnTo>
                  <a:pt x="4671515" y="3950457"/>
                </a:lnTo>
                <a:lnTo>
                  <a:pt x="4671514" y="3950457"/>
                </a:lnTo>
                <a:close/>
                <a:moveTo>
                  <a:pt x="1700472" y="2813801"/>
                </a:moveTo>
                <a:lnTo>
                  <a:pt x="1700472" y="3466548"/>
                </a:lnTo>
                <a:lnTo>
                  <a:pt x="2779972" y="3466548"/>
                </a:lnTo>
                <a:lnTo>
                  <a:pt x="2779972" y="2813801"/>
                </a:lnTo>
                <a:close/>
                <a:moveTo>
                  <a:pt x="1700472" y="1748158"/>
                </a:moveTo>
                <a:lnTo>
                  <a:pt x="1700472" y="2058346"/>
                </a:lnTo>
                <a:lnTo>
                  <a:pt x="2024321" y="2058346"/>
                </a:lnTo>
                <a:lnTo>
                  <a:pt x="2024321" y="1748158"/>
                </a:lnTo>
                <a:close/>
                <a:moveTo>
                  <a:pt x="938471" y="1062298"/>
                </a:moveTo>
                <a:lnTo>
                  <a:pt x="938471" y="1357285"/>
                </a:lnTo>
                <a:lnTo>
                  <a:pt x="1649671" y="1357285"/>
                </a:lnTo>
                <a:lnTo>
                  <a:pt x="1649671" y="1062298"/>
                </a:lnTo>
                <a:close/>
                <a:moveTo>
                  <a:pt x="3211772" y="1054942"/>
                </a:moveTo>
                <a:lnTo>
                  <a:pt x="3211772" y="1707689"/>
                </a:lnTo>
                <a:lnTo>
                  <a:pt x="4310322" y="1707689"/>
                </a:lnTo>
                <a:lnTo>
                  <a:pt x="4310322" y="1054942"/>
                </a:lnTo>
                <a:close/>
                <a:moveTo>
                  <a:pt x="551121" y="728035"/>
                </a:moveTo>
                <a:lnTo>
                  <a:pt x="4671514" y="728035"/>
                </a:lnTo>
                <a:lnTo>
                  <a:pt x="4671514" y="3805995"/>
                </a:lnTo>
                <a:lnTo>
                  <a:pt x="551121" y="3805995"/>
                </a:lnTo>
                <a:close/>
                <a:moveTo>
                  <a:pt x="4671514" y="583573"/>
                </a:moveTo>
                <a:lnTo>
                  <a:pt x="4671515" y="583573"/>
                </a:lnTo>
                <a:lnTo>
                  <a:pt x="4671515" y="728035"/>
                </a:lnTo>
                <a:lnTo>
                  <a:pt x="4671514" y="728035"/>
                </a:lnTo>
                <a:close/>
                <a:moveTo>
                  <a:pt x="389196" y="169235"/>
                </a:moveTo>
                <a:lnTo>
                  <a:pt x="389196" y="4126873"/>
                </a:lnTo>
                <a:lnTo>
                  <a:pt x="551121" y="4126873"/>
                </a:lnTo>
                <a:lnTo>
                  <a:pt x="551121" y="3950457"/>
                </a:lnTo>
                <a:lnTo>
                  <a:pt x="4671514" y="3950457"/>
                </a:lnTo>
                <a:lnTo>
                  <a:pt x="4671514" y="4126873"/>
                </a:lnTo>
                <a:lnTo>
                  <a:pt x="4833439" y="4126873"/>
                </a:lnTo>
                <a:lnTo>
                  <a:pt x="4833439" y="169235"/>
                </a:lnTo>
                <a:lnTo>
                  <a:pt x="4671514" y="169235"/>
                </a:lnTo>
                <a:lnTo>
                  <a:pt x="4671514" y="583573"/>
                </a:lnTo>
                <a:lnTo>
                  <a:pt x="551121" y="583573"/>
                </a:lnTo>
                <a:lnTo>
                  <a:pt x="551121" y="169235"/>
                </a:lnTo>
                <a:close/>
                <a:moveTo>
                  <a:pt x="0" y="0"/>
                </a:moveTo>
                <a:lnTo>
                  <a:pt x="5202865" y="0"/>
                </a:lnTo>
                <a:lnTo>
                  <a:pt x="5202865" y="4295554"/>
                </a:lnTo>
                <a:lnTo>
                  <a:pt x="0" y="4295554"/>
                </a:lnTo>
                <a:close/>
              </a:path>
            </a:pathLst>
          </a:custGeom>
          <a:solidFill>
            <a:schemeClr val="bg1">
              <a:lumMod val="8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8" name="Freeform 7"/>
          <p:cNvSpPr/>
          <p:nvPr/>
        </p:nvSpPr>
        <p:spPr>
          <a:xfrm>
            <a:off x="6928228" y="1714500"/>
            <a:ext cx="4444243" cy="3957638"/>
          </a:xfrm>
          <a:custGeom>
            <a:avLst/>
            <a:gdLst>
              <a:gd name="connsiteX0" fmla="*/ 3966788 w 4444243"/>
              <a:gd name="connsiteY0" fmla="*/ 558800 h 3957638"/>
              <a:gd name="connsiteX1" fmla="*/ 3966788 w 4444243"/>
              <a:gd name="connsiteY1" fmla="*/ 3636760 h 3957638"/>
              <a:gd name="connsiteX2" fmla="*/ 4282318 w 4444243"/>
              <a:gd name="connsiteY2" fmla="*/ 3636760 h 3957638"/>
              <a:gd name="connsiteX3" fmla="*/ 4282318 w 4444243"/>
              <a:gd name="connsiteY3" fmla="*/ 558800 h 3957638"/>
              <a:gd name="connsiteX4" fmla="*/ 3587025 w 4444243"/>
              <a:gd name="connsiteY4" fmla="*/ 558800 h 3957638"/>
              <a:gd name="connsiteX5" fmla="*/ 3587025 w 4444243"/>
              <a:gd name="connsiteY5" fmla="*/ 3636760 h 3957638"/>
              <a:gd name="connsiteX6" fmla="*/ 3904876 w 4444243"/>
              <a:gd name="connsiteY6" fmla="*/ 3636760 h 3957638"/>
              <a:gd name="connsiteX7" fmla="*/ 3904876 w 4444243"/>
              <a:gd name="connsiteY7" fmla="*/ 558800 h 3957638"/>
              <a:gd name="connsiteX8" fmla="*/ 3207259 w 4444243"/>
              <a:gd name="connsiteY8" fmla="*/ 558800 h 3957638"/>
              <a:gd name="connsiteX9" fmla="*/ 3207259 w 4444243"/>
              <a:gd name="connsiteY9" fmla="*/ 3636760 h 3957638"/>
              <a:gd name="connsiteX10" fmla="*/ 3525113 w 4444243"/>
              <a:gd name="connsiteY10" fmla="*/ 3636760 h 3957638"/>
              <a:gd name="connsiteX11" fmla="*/ 3525113 w 4444243"/>
              <a:gd name="connsiteY11" fmla="*/ 558800 h 3957638"/>
              <a:gd name="connsiteX12" fmla="*/ 2827493 w 4444243"/>
              <a:gd name="connsiteY12" fmla="*/ 558800 h 3957638"/>
              <a:gd name="connsiteX13" fmla="*/ 2827493 w 4444243"/>
              <a:gd name="connsiteY13" fmla="*/ 3636760 h 3957638"/>
              <a:gd name="connsiteX14" fmla="*/ 3145347 w 4444243"/>
              <a:gd name="connsiteY14" fmla="*/ 3636760 h 3957638"/>
              <a:gd name="connsiteX15" fmla="*/ 3145347 w 4444243"/>
              <a:gd name="connsiteY15" fmla="*/ 558800 h 3957638"/>
              <a:gd name="connsiteX16" fmla="*/ 2447727 w 4444243"/>
              <a:gd name="connsiteY16" fmla="*/ 558800 h 3957638"/>
              <a:gd name="connsiteX17" fmla="*/ 2447727 w 4444243"/>
              <a:gd name="connsiteY17" fmla="*/ 3636760 h 3957638"/>
              <a:gd name="connsiteX18" fmla="*/ 2765581 w 4444243"/>
              <a:gd name="connsiteY18" fmla="*/ 3636760 h 3957638"/>
              <a:gd name="connsiteX19" fmla="*/ 2765581 w 4444243"/>
              <a:gd name="connsiteY19" fmla="*/ 558800 h 3957638"/>
              <a:gd name="connsiteX20" fmla="*/ 2067961 w 4444243"/>
              <a:gd name="connsiteY20" fmla="*/ 558800 h 3957638"/>
              <a:gd name="connsiteX21" fmla="*/ 2067961 w 4444243"/>
              <a:gd name="connsiteY21" fmla="*/ 3636760 h 3957638"/>
              <a:gd name="connsiteX22" fmla="*/ 2385815 w 4444243"/>
              <a:gd name="connsiteY22" fmla="*/ 3636760 h 3957638"/>
              <a:gd name="connsiteX23" fmla="*/ 2385815 w 4444243"/>
              <a:gd name="connsiteY23" fmla="*/ 558800 h 3957638"/>
              <a:gd name="connsiteX24" fmla="*/ 1688195 w 4444243"/>
              <a:gd name="connsiteY24" fmla="*/ 558800 h 3957638"/>
              <a:gd name="connsiteX25" fmla="*/ 1688195 w 4444243"/>
              <a:gd name="connsiteY25" fmla="*/ 3636760 h 3957638"/>
              <a:gd name="connsiteX26" fmla="*/ 2006049 w 4444243"/>
              <a:gd name="connsiteY26" fmla="*/ 3636760 h 3957638"/>
              <a:gd name="connsiteX27" fmla="*/ 2006049 w 4444243"/>
              <a:gd name="connsiteY27" fmla="*/ 558800 h 3957638"/>
              <a:gd name="connsiteX28" fmla="*/ 1308429 w 4444243"/>
              <a:gd name="connsiteY28" fmla="*/ 558800 h 3957638"/>
              <a:gd name="connsiteX29" fmla="*/ 1308429 w 4444243"/>
              <a:gd name="connsiteY29" fmla="*/ 3636760 h 3957638"/>
              <a:gd name="connsiteX30" fmla="*/ 1626283 w 4444243"/>
              <a:gd name="connsiteY30" fmla="*/ 3636760 h 3957638"/>
              <a:gd name="connsiteX31" fmla="*/ 1626283 w 4444243"/>
              <a:gd name="connsiteY31" fmla="*/ 558800 h 3957638"/>
              <a:gd name="connsiteX32" fmla="*/ 928663 w 4444243"/>
              <a:gd name="connsiteY32" fmla="*/ 558800 h 3957638"/>
              <a:gd name="connsiteX33" fmla="*/ 928663 w 4444243"/>
              <a:gd name="connsiteY33" fmla="*/ 3636760 h 3957638"/>
              <a:gd name="connsiteX34" fmla="*/ 1246517 w 4444243"/>
              <a:gd name="connsiteY34" fmla="*/ 3636760 h 3957638"/>
              <a:gd name="connsiteX35" fmla="*/ 1246517 w 4444243"/>
              <a:gd name="connsiteY35" fmla="*/ 558800 h 3957638"/>
              <a:gd name="connsiteX36" fmla="*/ 548897 w 4444243"/>
              <a:gd name="connsiteY36" fmla="*/ 558800 h 3957638"/>
              <a:gd name="connsiteX37" fmla="*/ 548897 w 4444243"/>
              <a:gd name="connsiteY37" fmla="*/ 3636760 h 3957638"/>
              <a:gd name="connsiteX38" fmla="*/ 866751 w 4444243"/>
              <a:gd name="connsiteY38" fmla="*/ 3636760 h 3957638"/>
              <a:gd name="connsiteX39" fmla="*/ 866751 w 4444243"/>
              <a:gd name="connsiteY39" fmla="*/ 558800 h 3957638"/>
              <a:gd name="connsiteX40" fmla="*/ 161925 w 4444243"/>
              <a:gd name="connsiteY40" fmla="*/ 558800 h 3957638"/>
              <a:gd name="connsiteX41" fmla="*/ 161925 w 4444243"/>
              <a:gd name="connsiteY41" fmla="*/ 3636760 h 3957638"/>
              <a:gd name="connsiteX42" fmla="*/ 486985 w 4444243"/>
              <a:gd name="connsiteY42" fmla="*/ 3636760 h 3957638"/>
              <a:gd name="connsiteX43" fmla="*/ 486985 w 4444243"/>
              <a:gd name="connsiteY43" fmla="*/ 558800 h 3957638"/>
              <a:gd name="connsiteX44" fmla="*/ 0 w 4444243"/>
              <a:gd name="connsiteY44" fmla="*/ 0 h 3957638"/>
              <a:gd name="connsiteX45" fmla="*/ 161925 w 4444243"/>
              <a:gd name="connsiteY45" fmla="*/ 0 h 3957638"/>
              <a:gd name="connsiteX46" fmla="*/ 161925 w 4444243"/>
              <a:gd name="connsiteY46" fmla="*/ 414338 h 3957638"/>
              <a:gd name="connsiteX47" fmla="*/ 4282318 w 4444243"/>
              <a:gd name="connsiteY47" fmla="*/ 414338 h 3957638"/>
              <a:gd name="connsiteX48" fmla="*/ 4282318 w 4444243"/>
              <a:gd name="connsiteY48" fmla="*/ 0 h 3957638"/>
              <a:gd name="connsiteX49" fmla="*/ 4444243 w 4444243"/>
              <a:gd name="connsiteY49" fmla="*/ 0 h 3957638"/>
              <a:gd name="connsiteX50" fmla="*/ 4444243 w 4444243"/>
              <a:gd name="connsiteY50" fmla="*/ 3957638 h 3957638"/>
              <a:gd name="connsiteX51" fmla="*/ 4282318 w 4444243"/>
              <a:gd name="connsiteY51" fmla="*/ 3957638 h 3957638"/>
              <a:gd name="connsiteX52" fmla="*/ 4282318 w 4444243"/>
              <a:gd name="connsiteY52" fmla="*/ 3781222 h 3957638"/>
              <a:gd name="connsiteX53" fmla="*/ 161925 w 4444243"/>
              <a:gd name="connsiteY53" fmla="*/ 3781222 h 3957638"/>
              <a:gd name="connsiteX54" fmla="*/ 161925 w 4444243"/>
              <a:gd name="connsiteY54" fmla="*/ 3957638 h 3957638"/>
              <a:gd name="connsiteX55" fmla="*/ 0 w 4444243"/>
              <a:gd name="connsiteY55" fmla="*/ 3957638 h 395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444243" h="3957638">
                <a:moveTo>
                  <a:pt x="3966788" y="558800"/>
                </a:moveTo>
                <a:lnTo>
                  <a:pt x="3966788" y="3636760"/>
                </a:lnTo>
                <a:lnTo>
                  <a:pt x="4282318" y="3636760"/>
                </a:lnTo>
                <a:lnTo>
                  <a:pt x="4282318" y="558800"/>
                </a:lnTo>
                <a:close/>
                <a:moveTo>
                  <a:pt x="3587025" y="558800"/>
                </a:moveTo>
                <a:lnTo>
                  <a:pt x="3587025" y="3636760"/>
                </a:lnTo>
                <a:lnTo>
                  <a:pt x="3904876" y="3636760"/>
                </a:lnTo>
                <a:lnTo>
                  <a:pt x="3904876" y="558800"/>
                </a:lnTo>
                <a:close/>
                <a:moveTo>
                  <a:pt x="3207259" y="558800"/>
                </a:moveTo>
                <a:lnTo>
                  <a:pt x="3207259" y="3636760"/>
                </a:lnTo>
                <a:lnTo>
                  <a:pt x="3525113" y="3636760"/>
                </a:lnTo>
                <a:lnTo>
                  <a:pt x="3525113" y="558800"/>
                </a:lnTo>
                <a:close/>
                <a:moveTo>
                  <a:pt x="2827493" y="558800"/>
                </a:moveTo>
                <a:lnTo>
                  <a:pt x="2827493" y="3636760"/>
                </a:lnTo>
                <a:lnTo>
                  <a:pt x="3145347" y="3636760"/>
                </a:lnTo>
                <a:lnTo>
                  <a:pt x="3145347" y="558800"/>
                </a:lnTo>
                <a:close/>
                <a:moveTo>
                  <a:pt x="2447727" y="558800"/>
                </a:moveTo>
                <a:lnTo>
                  <a:pt x="2447727" y="3636760"/>
                </a:lnTo>
                <a:lnTo>
                  <a:pt x="2765581" y="3636760"/>
                </a:lnTo>
                <a:lnTo>
                  <a:pt x="2765581" y="558800"/>
                </a:lnTo>
                <a:close/>
                <a:moveTo>
                  <a:pt x="2067961" y="558800"/>
                </a:moveTo>
                <a:lnTo>
                  <a:pt x="2067961" y="3636760"/>
                </a:lnTo>
                <a:lnTo>
                  <a:pt x="2385815" y="3636760"/>
                </a:lnTo>
                <a:lnTo>
                  <a:pt x="2385815" y="558800"/>
                </a:lnTo>
                <a:close/>
                <a:moveTo>
                  <a:pt x="1688195" y="558800"/>
                </a:moveTo>
                <a:lnTo>
                  <a:pt x="1688195" y="3636760"/>
                </a:lnTo>
                <a:lnTo>
                  <a:pt x="2006049" y="3636760"/>
                </a:lnTo>
                <a:lnTo>
                  <a:pt x="2006049" y="558800"/>
                </a:lnTo>
                <a:close/>
                <a:moveTo>
                  <a:pt x="1308429" y="558800"/>
                </a:moveTo>
                <a:lnTo>
                  <a:pt x="1308429" y="3636760"/>
                </a:lnTo>
                <a:lnTo>
                  <a:pt x="1626283" y="3636760"/>
                </a:lnTo>
                <a:lnTo>
                  <a:pt x="1626283" y="558800"/>
                </a:lnTo>
                <a:close/>
                <a:moveTo>
                  <a:pt x="928663" y="558800"/>
                </a:moveTo>
                <a:lnTo>
                  <a:pt x="928663" y="3636760"/>
                </a:lnTo>
                <a:lnTo>
                  <a:pt x="1246517" y="3636760"/>
                </a:lnTo>
                <a:lnTo>
                  <a:pt x="1246517" y="558800"/>
                </a:lnTo>
                <a:close/>
                <a:moveTo>
                  <a:pt x="548897" y="558800"/>
                </a:moveTo>
                <a:lnTo>
                  <a:pt x="548897" y="3636760"/>
                </a:lnTo>
                <a:lnTo>
                  <a:pt x="866751" y="3636760"/>
                </a:lnTo>
                <a:lnTo>
                  <a:pt x="866751" y="558800"/>
                </a:lnTo>
                <a:close/>
                <a:moveTo>
                  <a:pt x="161925" y="558800"/>
                </a:moveTo>
                <a:lnTo>
                  <a:pt x="161925" y="3636760"/>
                </a:lnTo>
                <a:lnTo>
                  <a:pt x="486985" y="3636760"/>
                </a:lnTo>
                <a:lnTo>
                  <a:pt x="486985" y="558800"/>
                </a:lnTo>
                <a:close/>
                <a:moveTo>
                  <a:pt x="0" y="0"/>
                </a:moveTo>
                <a:lnTo>
                  <a:pt x="161925" y="0"/>
                </a:lnTo>
                <a:lnTo>
                  <a:pt x="161925" y="414338"/>
                </a:lnTo>
                <a:lnTo>
                  <a:pt x="4282318" y="414338"/>
                </a:lnTo>
                <a:lnTo>
                  <a:pt x="4282318" y="0"/>
                </a:lnTo>
                <a:lnTo>
                  <a:pt x="4444243" y="0"/>
                </a:lnTo>
                <a:lnTo>
                  <a:pt x="4444243" y="3957638"/>
                </a:lnTo>
                <a:lnTo>
                  <a:pt x="4282318" y="3957638"/>
                </a:lnTo>
                <a:lnTo>
                  <a:pt x="4282318" y="3781222"/>
                </a:lnTo>
                <a:lnTo>
                  <a:pt x="161925" y="3781222"/>
                </a:lnTo>
                <a:lnTo>
                  <a:pt x="161925" y="3957638"/>
                </a:lnTo>
                <a:lnTo>
                  <a:pt x="0" y="3957638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010400" y="2545653"/>
            <a:ext cx="4252913" cy="2514756"/>
            <a:chOff x="7010400" y="2545653"/>
            <a:chExt cx="4252913" cy="2514756"/>
          </a:xfrm>
          <a:gradFill flip="none" rotWithShape="1">
            <a:gsLst>
              <a:gs pos="0">
                <a:schemeClr val="accent4"/>
              </a:gs>
              <a:gs pos="22000">
                <a:schemeClr val="accent4">
                  <a:lumMod val="20000"/>
                  <a:lumOff val="80000"/>
                </a:schemeClr>
              </a:gs>
              <a:gs pos="83000">
                <a:schemeClr val="accent4">
                  <a:lumMod val="20000"/>
                  <a:lumOff val="80000"/>
                </a:schemeClr>
              </a:gs>
              <a:gs pos="100000">
                <a:schemeClr val="accent4"/>
              </a:gs>
            </a:gsLst>
            <a:lin ang="0" scaled="1"/>
            <a:tileRect/>
          </a:gradFill>
        </p:grpSpPr>
        <p:sp>
          <p:nvSpPr>
            <p:cNvPr id="10" name="Rectangle 9"/>
            <p:cNvSpPr/>
            <p:nvPr/>
          </p:nvSpPr>
          <p:spPr>
            <a:xfrm>
              <a:off x="7010400" y="2552701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010400" y="2903107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010400" y="3253513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010400" y="3603919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010400" y="3954325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010400" y="4304731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010400" y="4655137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010400" y="5005545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7086599" y="2545653"/>
              <a:ext cx="4127501" cy="2514446"/>
              <a:chOff x="6119813" y="2545653"/>
              <a:chExt cx="5891212" cy="2514446"/>
            </a:xfrm>
            <a:grpFill/>
          </p:grpSpPr>
          <p:grpSp>
            <p:nvGrpSpPr>
              <p:cNvPr id="19" name="Group 18"/>
              <p:cNvGrpSpPr/>
              <p:nvPr/>
            </p:nvGrpSpPr>
            <p:grpSpPr>
              <a:xfrm>
                <a:off x="6119813" y="2545653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41" name="Straight Connector 40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/>
              <p:cNvGrpSpPr/>
              <p:nvPr/>
            </p:nvGrpSpPr>
            <p:grpSpPr>
              <a:xfrm>
                <a:off x="6119813" y="2896015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39" name="Straight Connector 38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/>
              <p:cNvGrpSpPr/>
              <p:nvPr/>
            </p:nvGrpSpPr>
            <p:grpSpPr>
              <a:xfrm>
                <a:off x="6119813" y="3252955"/>
                <a:ext cx="5891212" cy="55334"/>
                <a:chOff x="6119813" y="2552231"/>
                <a:chExt cx="5891212" cy="55334"/>
              </a:xfrm>
              <a:grpFill/>
            </p:grpSpPr>
            <p:cxnSp>
              <p:nvCxnSpPr>
                <p:cNvPr id="37" name="Straight Connector 36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6119813" y="2552231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oup 21"/>
              <p:cNvGrpSpPr/>
              <p:nvPr/>
            </p:nvGrpSpPr>
            <p:grpSpPr>
              <a:xfrm>
                <a:off x="6119813" y="3596739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35" name="Straight Connector 34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/>
              <p:cNvGrpSpPr/>
              <p:nvPr/>
            </p:nvGrpSpPr>
            <p:grpSpPr>
              <a:xfrm>
                <a:off x="6119813" y="3947101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33" name="Straight Connector 32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/>
            </p:nvGrpSpPr>
            <p:grpSpPr>
              <a:xfrm>
                <a:off x="6119813" y="4297463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31" name="Straight Connector 30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/>
              <p:cNvGrpSpPr/>
              <p:nvPr/>
            </p:nvGrpSpPr>
            <p:grpSpPr>
              <a:xfrm>
                <a:off x="6119813" y="4647825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29" name="Straight Connector 28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/>
              <p:cNvGrpSpPr/>
              <p:nvPr/>
            </p:nvGrpSpPr>
            <p:grpSpPr>
              <a:xfrm>
                <a:off x="6119813" y="4998187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27" name="Straight Connector 26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5" name="Group 44"/>
          <p:cNvGrpSpPr/>
          <p:nvPr/>
        </p:nvGrpSpPr>
        <p:grpSpPr>
          <a:xfrm>
            <a:off x="8129583" y="2354917"/>
            <a:ext cx="258232" cy="258232"/>
            <a:chOff x="4762500" y="-620197"/>
            <a:chExt cx="323850" cy="323850"/>
          </a:xfrm>
        </p:grpSpPr>
        <p:sp>
          <p:nvSpPr>
            <p:cNvPr id="46" name="Oval 45"/>
            <p:cNvSpPr/>
            <p:nvPr/>
          </p:nvSpPr>
          <p:spPr>
            <a:xfrm>
              <a:off x="4762500" y="-620197"/>
              <a:ext cx="323850" cy="3238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786406" y="-612161"/>
              <a:ext cx="2760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0792445" y="2320619"/>
            <a:ext cx="276038" cy="307777"/>
            <a:chOff x="4751335" y="-651264"/>
            <a:chExt cx="346181" cy="385985"/>
          </a:xfrm>
        </p:grpSpPr>
        <p:sp>
          <p:nvSpPr>
            <p:cNvPr id="49" name="Oval 48"/>
            <p:cNvSpPr/>
            <p:nvPr/>
          </p:nvSpPr>
          <p:spPr>
            <a:xfrm>
              <a:off x="4762500" y="-620197"/>
              <a:ext cx="323850" cy="3238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751335" y="-651264"/>
              <a:ext cx="346181" cy="3859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508992" y="3025536"/>
            <a:ext cx="276038" cy="307777"/>
            <a:chOff x="4751335" y="-651264"/>
            <a:chExt cx="346181" cy="385985"/>
          </a:xfrm>
        </p:grpSpPr>
        <p:sp>
          <p:nvSpPr>
            <p:cNvPr id="52" name="Oval 51"/>
            <p:cNvSpPr/>
            <p:nvPr/>
          </p:nvSpPr>
          <p:spPr>
            <a:xfrm>
              <a:off x="4762500" y="-620197"/>
              <a:ext cx="323850" cy="3238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751335" y="-651264"/>
              <a:ext cx="346181" cy="3859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/>
                <a:t>3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9287893" y="4081399"/>
            <a:ext cx="276038" cy="307777"/>
            <a:chOff x="4751335" y="-651264"/>
            <a:chExt cx="346181" cy="385985"/>
          </a:xfrm>
        </p:grpSpPr>
        <p:sp>
          <p:nvSpPr>
            <p:cNvPr id="55" name="Oval 54"/>
            <p:cNvSpPr/>
            <p:nvPr/>
          </p:nvSpPr>
          <p:spPr>
            <a:xfrm>
              <a:off x="4762500" y="-620197"/>
              <a:ext cx="323850" cy="3238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751335" y="-651264"/>
              <a:ext cx="346181" cy="3859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/>
                <a:t>4</a:t>
              </a:r>
            </a:p>
          </p:txBody>
        </p:sp>
      </p:grpSp>
      <p:sp>
        <p:nvSpPr>
          <p:cNvPr id="57" name="Rounded Rectangle 56"/>
          <p:cNvSpPr/>
          <p:nvPr/>
        </p:nvSpPr>
        <p:spPr>
          <a:xfrm>
            <a:off x="8309481" y="2255344"/>
            <a:ext cx="758026" cy="176600"/>
          </a:xfrm>
          <a:prstGeom prst="round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0x2000</a:t>
            </a:r>
            <a:r>
              <a:rPr lang="en-US" sz="600" b="1" dirty="0" smtClean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GDDR6#1</a:t>
            </a:r>
            <a:endParaRPr lang="en-US" sz="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10102850" y="2296843"/>
            <a:ext cx="758026" cy="176600"/>
          </a:xfrm>
          <a:prstGeom prst="round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0x2000</a:t>
            </a:r>
            <a:r>
              <a:rPr lang="en-US" sz="600" b="1" dirty="0" smtClean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GDDR6#5</a:t>
            </a:r>
            <a:endParaRPr lang="en-US" sz="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9" name="Freeform 58"/>
          <p:cNvSpPr/>
          <p:nvPr/>
        </p:nvSpPr>
        <p:spPr>
          <a:xfrm>
            <a:off x="6820038" y="1983551"/>
            <a:ext cx="1481299" cy="608258"/>
          </a:xfrm>
          <a:custGeom>
            <a:avLst/>
            <a:gdLst>
              <a:gd name="connsiteX0" fmla="*/ 1320433 w 1320433"/>
              <a:gd name="connsiteY0" fmla="*/ 495591 h 612669"/>
              <a:gd name="connsiteX1" fmla="*/ 1181787 w 1320433"/>
              <a:gd name="connsiteY1" fmla="*/ 578118 h 612669"/>
              <a:gd name="connsiteX2" fmla="*/ 1175185 w 1320433"/>
              <a:gd name="connsiteY2" fmla="*/ 581420 h 612669"/>
              <a:gd name="connsiteX3" fmla="*/ 188161 w 1320433"/>
              <a:gd name="connsiteY3" fmla="*/ 574817 h 612669"/>
              <a:gd name="connsiteX4" fmla="*/ 194763 w 1320433"/>
              <a:gd name="connsiteY4" fmla="*/ 92859 h 612669"/>
              <a:gd name="connsiteX5" fmla="*/ 0 w 1320433"/>
              <a:gd name="connsiteY5" fmla="*/ 429 h 612669"/>
              <a:gd name="connsiteX0" fmla="*/ 1320433 w 1320433"/>
              <a:gd name="connsiteY0" fmla="*/ 495591 h 611922"/>
              <a:gd name="connsiteX1" fmla="*/ 1181787 w 1320433"/>
              <a:gd name="connsiteY1" fmla="*/ 578118 h 611922"/>
              <a:gd name="connsiteX2" fmla="*/ 1029135 w 1320433"/>
              <a:gd name="connsiteY2" fmla="*/ 579304 h 611922"/>
              <a:gd name="connsiteX3" fmla="*/ 188161 w 1320433"/>
              <a:gd name="connsiteY3" fmla="*/ 574817 h 611922"/>
              <a:gd name="connsiteX4" fmla="*/ 194763 w 1320433"/>
              <a:gd name="connsiteY4" fmla="*/ 92859 h 611922"/>
              <a:gd name="connsiteX5" fmla="*/ 0 w 1320433"/>
              <a:gd name="connsiteY5" fmla="*/ 429 h 611922"/>
              <a:gd name="connsiteX0" fmla="*/ 1320433 w 1320433"/>
              <a:gd name="connsiteY0" fmla="*/ 495591 h 611513"/>
              <a:gd name="connsiteX1" fmla="*/ 1238937 w 1320433"/>
              <a:gd name="connsiteY1" fmla="*/ 588702 h 611513"/>
              <a:gd name="connsiteX2" fmla="*/ 1029135 w 1320433"/>
              <a:gd name="connsiteY2" fmla="*/ 579304 h 611513"/>
              <a:gd name="connsiteX3" fmla="*/ 188161 w 1320433"/>
              <a:gd name="connsiteY3" fmla="*/ 574817 h 611513"/>
              <a:gd name="connsiteX4" fmla="*/ 194763 w 1320433"/>
              <a:gd name="connsiteY4" fmla="*/ 92859 h 611513"/>
              <a:gd name="connsiteX5" fmla="*/ 0 w 1320433"/>
              <a:gd name="connsiteY5" fmla="*/ 429 h 611513"/>
              <a:gd name="connsiteX0" fmla="*/ 1328899 w 1328899"/>
              <a:gd name="connsiteY0" fmla="*/ 523108 h 611513"/>
              <a:gd name="connsiteX1" fmla="*/ 1238937 w 1328899"/>
              <a:gd name="connsiteY1" fmla="*/ 588702 h 611513"/>
              <a:gd name="connsiteX2" fmla="*/ 1029135 w 1328899"/>
              <a:gd name="connsiteY2" fmla="*/ 579304 h 611513"/>
              <a:gd name="connsiteX3" fmla="*/ 188161 w 1328899"/>
              <a:gd name="connsiteY3" fmla="*/ 574817 h 611513"/>
              <a:gd name="connsiteX4" fmla="*/ 194763 w 1328899"/>
              <a:gd name="connsiteY4" fmla="*/ 92859 h 611513"/>
              <a:gd name="connsiteX5" fmla="*/ 0 w 1328899"/>
              <a:gd name="connsiteY5" fmla="*/ 429 h 611513"/>
              <a:gd name="connsiteX0" fmla="*/ 1481299 w 1481299"/>
              <a:gd name="connsiteY0" fmla="*/ 398224 h 611513"/>
              <a:gd name="connsiteX1" fmla="*/ 1238937 w 1481299"/>
              <a:gd name="connsiteY1" fmla="*/ 588702 h 611513"/>
              <a:gd name="connsiteX2" fmla="*/ 1029135 w 1481299"/>
              <a:gd name="connsiteY2" fmla="*/ 579304 h 611513"/>
              <a:gd name="connsiteX3" fmla="*/ 188161 w 1481299"/>
              <a:gd name="connsiteY3" fmla="*/ 574817 h 611513"/>
              <a:gd name="connsiteX4" fmla="*/ 194763 w 1481299"/>
              <a:gd name="connsiteY4" fmla="*/ 92859 h 611513"/>
              <a:gd name="connsiteX5" fmla="*/ 0 w 1481299"/>
              <a:gd name="connsiteY5" fmla="*/ 429 h 611513"/>
              <a:gd name="connsiteX0" fmla="*/ 1481299 w 1481299"/>
              <a:gd name="connsiteY0" fmla="*/ 398224 h 611513"/>
              <a:gd name="connsiteX1" fmla="*/ 1238937 w 1481299"/>
              <a:gd name="connsiteY1" fmla="*/ 588702 h 611513"/>
              <a:gd name="connsiteX2" fmla="*/ 1029135 w 1481299"/>
              <a:gd name="connsiteY2" fmla="*/ 579304 h 611513"/>
              <a:gd name="connsiteX3" fmla="*/ 188161 w 1481299"/>
              <a:gd name="connsiteY3" fmla="*/ 574817 h 611513"/>
              <a:gd name="connsiteX4" fmla="*/ 194763 w 1481299"/>
              <a:gd name="connsiteY4" fmla="*/ 92859 h 611513"/>
              <a:gd name="connsiteX5" fmla="*/ 0 w 1481299"/>
              <a:gd name="connsiteY5" fmla="*/ 429 h 611513"/>
              <a:gd name="connsiteX0" fmla="*/ 1481299 w 1481299"/>
              <a:gd name="connsiteY0" fmla="*/ 398224 h 611513"/>
              <a:gd name="connsiteX1" fmla="*/ 1238937 w 1481299"/>
              <a:gd name="connsiteY1" fmla="*/ 588702 h 611513"/>
              <a:gd name="connsiteX2" fmla="*/ 1029135 w 1481299"/>
              <a:gd name="connsiteY2" fmla="*/ 579304 h 611513"/>
              <a:gd name="connsiteX3" fmla="*/ 188161 w 1481299"/>
              <a:gd name="connsiteY3" fmla="*/ 574817 h 611513"/>
              <a:gd name="connsiteX4" fmla="*/ 194763 w 1481299"/>
              <a:gd name="connsiteY4" fmla="*/ 92859 h 611513"/>
              <a:gd name="connsiteX5" fmla="*/ 0 w 1481299"/>
              <a:gd name="connsiteY5" fmla="*/ 429 h 611513"/>
              <a:gd name="connsiteX0" fmla="*/ 1481299 w 1481299"/>
              <a:gd name="connsiteY0" fmla="*/ 398195 h 608258"/>
              <a:gd name="connsiteX1" fmla="*/ 1238937 w 1481299"/>
              <a:gd name="connsiteY1" fmla="*/ 588673 h 608258"/>
              <a:gd name="connsiteX2" fmla="*/ 1029135 w 1481299"/>
              <a:gd name="connsiteY2" fmla="*/ 579275 h 608258"/>
              <a:gd name="connsiteX3" fmla="*/ 249544 w 1481299"/>
              <a:gd name="connsiteY3" fmla="*/ 570555 h 608258"/>
              <a:gd name="connsiteX4" fmla="*/ 194763 w 1481299"/>
              <a:gd name="connsiteY4" fmla="*/ 92830 h 608258"/>
              <a:gd name="connsiteX5" fmla="*/ 0 w 1481299"/>
              <a:gd name="connsiteY5" fmla="*/ 400 h 608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1299" h="608258">
                <a:moveTo>
                  <a:pt x="1481299" y="398195"/>
                </a:moveTo>
                <a:cubicBezTo>
                  <a:pt x="1399100" y="393954"/>
                  <a:pt x="1320105" y="587304"/>
                  <a:pt x="1238937" y="588673"/>
                </a:cubicBezTo>
                <a:cubicBezTo>
                  <a:pt x="1081026" y="591337"/>
                  <a:pt x="1194034" y="582295"/>
                  <a:pt x="1029135" y="579275"/>
                </a:cubicBezTo>
                <a:cubicBezTo>
                  <a:pt x="864236" y="576255"/>
                  <a:pt x="388606" y="651629"/>
                  <a:pt x="249544" y="570555"/>
                </a:cubicBezTo>
                <a:cubicBezTo>
                  <a:pt x="110482" y="489481"/>
                  <a:pt x="236354" y="187856"/>
                  <a:pt x="194763" y="92830"/>
                </a:cubicBezTo>
                <a:cubicBezTo>
                  <a:pt x="153172" y="-2196"/>
                  <a:pt x="81701" y="-1251"/>
                  <a:pt x="0" y="40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600" b="1">
              <a:solidFill>
                <a:schemeClr val="dk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4" name="Freeform 63"/>
          <p:cNvSpPr/>
          <p:nvPr/>
        </p:nvSpPr>
        <p:spPr>
          <a:xfrm>
            <a:off x="10862734" y="2042770"/>
            <a:ext cx="594784" cy="545401"/>
          </a:xfrm>
          <a:custGeom>
            <a:avLst/>
            <a:gdLst>
              <a:gd name="connsiteX0" fmla="*/ 58300 w 653084"/>
              <a:gd name="connsiteY0" fmla="*/ 371176 h 578763"/>
              <a:gd name="connsiteX1" fmla="*/ 35017 w 653084"/>
              <a:gd name="connsiteY1" fmla="*/ 536276 h 578763"/>
              <a:gd name="connsiteX2" fmla="*/ 471050 w 653084"/>
              <a:gd name="connsiteY2" fmla="*/ 538393 h 578763"/>
              <a:gd name="connsiteX3" fmla="*/ 483750 w 653084"/>
              <a:gd name="connsiteY3" fmla="*/ 76959 h 578763"/>
              <a:gd name="connsiteX4" fmla="*/ 653084 w 653084"/>
              <a:gd name="connsiteY4" fmla="*/ 4993 h 578763"/>
              <a:gd name="connsiteX0" fmla="*/ 11363 w 606147"/>
              <a:gd name="connsiteY0" fmla="*/ 371176 h 552800"/>
              <a:gd name="connsiteX1" fmla="*/ 138364 w 606147"/>
              <a:gd name="connsiteY1" fmla="*/ 430443 h 552800"/>
              <a:gd name="connsiteX2" fmla="*/ 424113 w 606147"/>
              <a:gd name="connsiteY2" fmla="*/ 538393 h 552800"/>
              <a:gd name="connsiteX3" fmla="*/ 436813 w 606147"/>
              <a:gd name="connsiteY3" fmla="*/ 76959 h 552800"/>
              <a:gd name="connsiteX4" fmla="*/ 606147 w 606147"/>
              <a:gd name="connsiteY4" fmla="*/ 4993 h 552800"/>
              <a:gd name="connsiteX0" fmla="*/ 0 w 594784"/>
              <a:gd name="connsiteY0" fmla="*/ 371176 h 552800"/>
              <a:gd name="connsiteX1" fmla="*/ 127001 w 594784"/>
              <a:gd name="connsiteY1" fmla="*/ 430443 h 552800"/>
              <a:gd name="connsiteX2" fmla="*/ 412750 w 594784"/>
              <a:gd name="connsiteY2" fmla="*/ 538393 h 552800"/>
              <a:gd name="connsiteX3" fmla="*/ 425450 w 594784"/>
              <a:gd name="connsiteY3" fmla="*/ 76959 h 552800"/>
              <a:gd name="connsiteX4" fmla="*/ 594784 w 594784"/>
              <a:gd name="connsiteY4" fmla="*/ 4993 h 552800"/>
              <a:gd name="connsiteX0" fmla="*/ 0 w 594784"/>
              <a:gd name="connsiteY0" fmla="*/ 371176 h 571015"/>
              <a:gd name="connsiteX1" fmla="*/ 27518 w 594784"/>
              <a:gd name="connsiteY1" fmla="*/ 515109 h 571015"/>
              <a:gd name="connsiteX2" fmla="*/ 412750 w 594784"/>
              <a:gd name="connsiteY2" fmla="*/ 538393 h 571015"/>
              <a:gd name="connsiteX3" fmla="*/ 425450 w 594784"/>
              <a:gd name="connsiteY3" fmla="*/ 76959 h 571015"/>
              <a:gd name="connsiteX4" fmla="*/ 594784 w 594784"/>
              <a:gd name="connsiteY4" fmla="*/ 4993 h 571015"/>
              <a:gd name="connsiteX0" fmla="*/ 0 w 594784"/>
              <a:gd name="connsiteY0" fmla="*/ 370230 h 545401"/>
              <a:gd name="connsiteX1" fmla="*/ 27518 w 594784"/>
              <a:gd name="connsiteY1" fmla="*/ 514163 h 545401"/>
              <a:gd name="connsiteX2" fmla="*/ 410634 w 594784"/>
              <a:gd name="connsiteY2" fmla="*/ 503581 h 545401"/>
              <a:gd name="connsiteX3" fmla="*/ 425450 w 594784"/>
              <a:gd name="connsiteY3" fmla="*/ 76013 h 545401"/>
              <a:gd name="connsiteX4" fmla="*/ 594784 w 594784"/>
              <a:gd name="connsiteY4" fmla="*/ 4047 h 545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4784" h="545401">
                <a:moveTo>
                  <a:pt x="0" y="370230"/>
                </a:moveTo>
                <a:cubicBezTo>
                  <a:pt x="64028" y="407095"/>
                  <a:pt x="-40921" y="491938"/>
                  <a:pt x="27518" y="514163"/>
                </a:cubicBezTo>
                <a:cubicBezTo>
                  <a:pt x="95957" y="536388"/>
                  <a:pt x="344312" y="576606"/>
                  <a:pt x="410634" y="503581"/>
                </a:cubicBezTo>
                <a:cubicBezTo>
                  <a:pt x="476956" y="430556"/>
                  <a:pt x="394758" y="159269"/>
                  <a:pt x="425450" y="76013"/>
                </a:cubicBezTo>
                <a:cubicBezTo>
                  <a:pt x="456142" y="-7243"/>
                  <a:pt x="525286" y="-4420"/>
                  <a:pt x="594784" y="4047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600" b="1">
              <a:solidFill>
                <a:schemeClr val="dk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80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Speedster7t </a:t>
            </a:r>
            <a:r>
              <a:rPr lang="en-US" dirty="0" smtClean="0"/>
              <a:t>Internal Connectivity: Flit Transfers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5346701" cy="48463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NOC Connectivity</a:t>
            </a:r>
          </a:p>
          <a:p>
            <a:pPr lvl="1"/>
            <a:r>
              <a:rPr lang="en-US" dirty="0" smtClean="0"/>
              <a:t>Support data transfer between nodes inside the FPGA fabric.</a:t>
            </a:r>
          </a:p>
          <a:p>
            <a:pPr lvl="1"/>
            <a:r>
              <a:rPr lang="en-US" dirty="0" smtClean="0"/>
              <a:t>Just push in ~288 bits of data with the destination row or column, and it pops out the other side a few clock cycles later.</a:t>
            </a:r>
          </a:p>
          <a:p>
            <a:pPr lvl="1"/>
            <a:r>
              <a:rPr lang="en-US" dirty="0" smtClean="0"/>
              <a:t>Superset of AXI Streaming.</a:t>
            </a:r>
          </a:p>
          <a:p>
            <a:endParaRPr lang="en-US" dirty="0" smtClean="0"/>
          </a:p>
          <a:p>
            <a:r>
              <a:rPr lang="en-US" dirty="0" smtClean="0"/>
              <a:t>Example </a:t>
            </a:r>
            <a:r>
              <a:rPr lang="en-US" dirty="0"/>
              <a:t>use case:</a:t>
            </a:r>
          </a:p>
          <a:p>
            <a:pPr lvl="1"/>
            <a:r>
              <a:rPr lang="en-US" dirty="0"/>
              <a:t>Connect </a:t>
            </a:r>
            <a:r>
              <a:rPr lang="en-US" dirty="0" smtClean="0"/>
              <a:t>accelerators</a:t>
            </a:r>
          </a:p>
          <a:p>
            <a:pPr lvl="1"/>
            <a:r>
              <a:rPr lang="en-US" dirty="0" smtClean="0"/>
              <a:t>Flexible pipelining</a:t>
            </a:r>
          </a:p>
          <a:p>
            <a:pPr lvl="1"/>
            <a:r>
              <a:rPr lang="en-US" dirty="0" smtClean="0"/>
              <a:t>Get across the device quickly</a:t>
            </a:r>
          </a:p>
          <a:p>
            <a:pPr lvl="1"/>
            <a:endParaRPr lang="en-US" dirty="0"/>
          </a:p>
          <a:p>
            <a:r>
              <a:rPr lang="en-US" dirty="0"/>
              <a:t>Benefit:</a:t>
            </a:r>
          </a:p>
          <a:p>
            <a:pPr lvl="1"/>
            <a:r>
              <a:rPr lang="en-US" dirty="0"/>
              <a:t>Ease-of-use: simple </a:t>
            </a:r>
            <a:r>
              <a:rPr lang="en-US" dirty="0" smtClean="0"/>
              <a:t>interface</a:t>
            </a:r>
            <a:endParaRPr lang="en-US" dirty="0"/>
          </a:p>
          <a:p>
            <a:pPr lvl="1"/>
            <a:r>
              <a:rPr lang="en-US" dirty="0"/>
              <a:t>No congestion between </a:t>
            </a:r>
            <a:r>
              <a:rPr lang="en-US" dirty="0" smtClean="0"/>
              <a:t>accelerators</a:t>
            </a:r>
            <a:endParaRPr lang="en-US" dirty="0"/>
          </a:p>
          <a:p>
            <a:pPr lvl="1"/>
            <a:r>
              <a:rPr lang="en-US" dirty="0"/>
              <a:t>Eliminates </a:t>
            </a:r>
            <a:r>
              <a:rPr lang="en-US" dirty="0" err="1"/>
              <a:t>floorplanning</a:t>
            </a:r>
            <a:r>
              <a:rPr lang="en-US" dirty="0"/>
              <a:t> challenges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B0BF-4C2A-430B-B427-4B210A416506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8" t="19305" r="13611" b="19723"/>
          <a:stretch/>
        </p:blipFill>
        <p:spPr>
          <a:xfrm>
            <a:off x="6410324" y="1371600"/>
            <a:ext cx="5481713" cy="461010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2273300"/>
            <a:ext cx="4127500" cy="3079750"/>
          </a:xfrm>
          <a:prstGeom prst="rect">
            <a:avLst/>
          </a:prstGeom>
        </p:spPr>
      </p:pic>
      <p:sp>
        <p:nvSpPr>
          <p:cNvPr id="142" name="Freeform 141"/>
          <p:cNvSpPr/>
          <p:nvPr/>
        </p:nvSpPr>
        <p:spPr>
          <a:xfrm>
            <a:off x="6534353" y="1545542"/>
            <a:ext cx="5202865" cy="4295554"/>
          </a:xfrm>
          <a:custGeom>
            <a:avLst/>
            <a:gdLst>
              <a:gd name="connsiteX0" fmla="*/ 4671514 w 5202865"/>
              <a:gd name="connsiteY0" fmla="*/ 3805995 h 4295554"/>
              <a:gd name="connsiteX1" fmla="*/ 4671515 w 5202865"/>
              <a:gd name="connsiteY1" fmla="*/ 3805995 h 4295554"/>
              <a:gd name="connsiteX2" fmla="*/ 4671515 w 5202865"/>
              <a:gd name="connsiteY2" fmla="*/ 3950457 h 4295554"/>
              <a:gd name="connsiteX3" fmla="*/ 4671514 w 5202865"/>
              <a:gd name="connsiteY3" fmla="*/ 3950457 h 4295554"/>
              <a:gd name="connsiteX4" fmla="*/ 1700472 w 5202865"/>
              <a:gd name="connsiteY4" fmla="*/ 2813801 h 4295554"/>
              <a:gd name="connsiteX5" fmla="*/ 1700472 w 5202865"/>
              <a:gd name="connsiteY5" fmla="*/ 3466548 h 4295554"/>
              <a:gd name="connsiteX6" fmla="*/ 2779972 w 5202865"/>
              <a:gd name="connsiteY6" fmla="*/ 3466548 h 4295554"/>
              <a:gd name="connsiteX7" fmla="*/ 2779972 w 5202865"/>
              <a:gd name="connsiteY7" fmla="*/ 2813801 h 4295554"/>
              <a:gd name="connsiteX8" fmla="*/ 1700472 w 5202865"/>
              <a:gd name="connsiteY8" fmla="*/ 1748158 h 4295554"/>
              <a:gd name="connsiteX9" fmla="*/ 1700472 w 5202865"/>
              <a:gd name="connsiteY9" fmla="*/ 2058346 h 4295554"/>
              <a:gd name="connsiteX10" fmla="*/ 2024321 w 5202865"/>
              <a:gd name="connsiteY10" fmla="*/ 2058346 h 4295554"/>
              <a:gd name="connsiteX11" fmla="*/ 2024321 w 5202865"/>
              <a:gd name="connsiteY11" fmla="*/ 1748158 h 4295554"/>
              <a:gd name="connsiteX12" fmla="*/ 938471 w 5202865"/>
              <a:gd name="connsiteY12" fmla="*/ 1062298 h 4295554"/>
              <a:gd name="connsiteX13" fmla="*/ 938471 w 5202865"/>
              <a:gd name="connsiteY13" fmla="*/ 1357285 h 4295554"/>
              <a:gd name="connsiteX14" fmla="*/ 1649671 w 5202865"/>
              <a:gd name="connsiteY14" fmla="*/ 1357285 h 4295554"/>
              <a:gd name="connsiteX15" fmla="*/ 1649671 w 5202865"/>
              <a:gd name="connsiteY15" fmla="*/ 1062298 h 4295554"/>
              <a:gd name="connsiteX16" fmla="*/ 3211772 w 5202865"/>
              <a:gd name="connsiteY16" fmla="*/ 1054942 h 4295554"/>
              <a:gd name="connsiteX17" fmla="*/ 3211772 w 5202865"/>
              <a:gd name="connsiteY17" fmla="*/ 1707689 h 4295554"/>
              <a:gd name="connsiteX18" fmla="*/ 4310322 w 5202865"/>
              <a:gd name="connsiteY18" fmla="*/ 1707689 h 4295554"/>
              <a:gd name="connsiteX19" fmla="*/ 4310322 w 5202865"/>
              <a:gd name="connsiteY19" fmla="*/ 1054942 h 4295554"/>
              <a:gd name="connsiteX20" fmla="*/ 551121 w 5202865"/>
              <a:gd name="connsiteY20" fmla="*/ 728035 h 4295554"/>
              <a:gd name="connsiteX21" fmla="*/ 4671514 w 5202865"/>
              <a:gd name="connsiteY21" fmla="*/ 728035 h 4295554"/>
              <a:gd name="connsiteX22" fmla="*/ 4671514 w 5202865"/>
              <a:gd name="connsiteY22" fmla="*/ 3805995 h 4295554"/>
              <a:gd name="connsiteX23" fmla="*/ 551121 w 5202865"/>
              <a:gd name="connsiteY23" fmla="*/ 3805995 h 4295554"/>
              <a:gd name="connsiteX24" fmla="*/ 4671514 w 5202865"/>
              <a:gd name="connsiteY24" fmla="*/ 583573 h 4295554"/>
              <a:gd name="connsiteX25" fmla="*/ 4671515 w 5202865"/>
              <a:gd name="connsiteY25" fmla="*/ 583573 h 4295554"/>
              <a:gd name="connsiteX26" fmla="*/ 4671515 w 5202865"/>
              <a:gd name="connsiteY26" fmla="*/ 728035 h 4295554"/>
              <a:gd name="connsiteX27" fmla="*/ 4671514 w 5202865"/>
              <a:gd name="connsiteY27" fmla="*/ 728035 h 4295554"/>
              <a:gd name="connsiteX28" fmla="*/ 389196 w 5202865"/>
              <a:gd name="connsiteY28" fmla="*/ 169235 h 4295554"/>
              <a:gd name="connsiteX29" fmla="*/ 389196 w 5202865"/>
              <a:gd name="connsiteY29" fmla="*/ 4126873 h 4295554"/>
              <a:gd name="connsiteX30" fmla="*/ 551121 w 5202865"/>
              <a:gd name="connsiteY30" fmla="*/ 4126873 h 4295554"/>
              <a:gd name="connsiteX31" fmla="*/ 551121 w 5202865"/>
              <a:gd name="connsiteY31" fmla="*/ 3950457 h 4295554"/>
              <a:gd name="connsiteX32" fmla="*/ 4671514 w 5202865"/>
              <a:gd name="connsiteY32" fmla="*/ 3950457 h 4295554"/>
              <a:gd name="connsiteX33" fmla="*/ 4671514 w 5202865"/>
              <a:gd name="connsiteY33" fmla="*/ 4126873 h 4295554"/>
              <a:gd name="connsiteX34" fmla="*/ 4833439 w 5202865"/>
              <a:gd name="connsiteY34" fmla="*/ 4126873 h 4295554"/>
              <a:gd name="connsiteX35" fmla="*/ 4833439 w 5202865"/>
              <a:gd name="connsiteY35" fmla="*/ 169235 h 4295554"/>
              <a:gd name="connsiteX36" fmla="*/ 4671514 w 5202865"/>
              <a:gd name="connsiteY36" fmla="*/ 169235 h 4295554"/>
              <a:gd name="connsiteX37" fmla="*/ 4671514 w 5202865"/>
              <a:gd name="connsiteY37" fmla="*/ 583573 h 4295554"/>
              <a:gd name="connsiteX38" fmla="*/ 551121 w 5202865"/>
              <a:gd name="connsiteY38" fmla="*/ 583573 h 4295554"/>
              <a:gd name="connsiteX39" fmla="*/ 551121 w 5202865"/>
              <a:gd name="connsiteY39" fmla="*/ 169235 h 4295554"/>
              <a:gd name="connsiteX40" fmla="*/ 0 w 5202865"/>
              <a:gd name="connsiteY40" fmla="*/ 0 h 4295554"/>
              <a:gd name="connsiteX41" fmla="*/ 5202865 w 5202865"/>
              <a:gd name="connsiteY41" fmla="*/ 0 h 4295554"/>
              <a:gd name="connsiteX42" fmla="*/ 5202865 w 5202865"/>
              <a:gd name="connsiteY42" fmla="*/ 4295554 h 4295554"/>
              <a:gd name="connsiteX43" fmla="*/ 0 w 5202865"/>
              <a:gd name="connsiteY43" fmla="*/ 4295554 h 4295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202865" h="4295554">
                <a:moveTo>
                  <a:pt x="4671514" y="3805995"/>
                </a:moveTo>
                <a:lnTo>
                  <a:pt x="4671515" y="3805995"/>
                </a:lnTo>
                <a:lnTo>
                  <a:pt x="4671515" y="3950457"/>
                </a:lnTo>
                <a:lnTo>
                  <a:pt x="4671514" y="3950457"/>
                </a:lnTo>
                <a:close/>
                <a:moveTo>
                  <a:pt x="1700472" y="2813801"/>
                </a:moveTo>
                <a:lnTo>
                  <a:pt x="1700472" y="3466548"/>
                </a:lnTo>
                <a:lnTo>
                  <a:pt x="2779972" y="3466548"/>
                </a:lnTo>
                <a:lnTo>
                  <a:pt x="2779972" y="2813801"/>
                </a:lnTo>
                <a:close/>
                <a:moveTo>
                  <a:pt x="1700472" y="1748158"/>
                </a:moveTo>
                <a:lnTo>
                  <a:pt x="1700472" y="2058346"/>
                </a:lnTo>
                <a:lnTo>
                  <a:pt x="2024321" y="2058346"/>
                </a:lnTo>
                <a:lnTo>
                  <a:pt x="2024321" y="1748158"/>
                </a:lnTo>
                <a:close/>
                <a:moveTo>
                  <a:pt x="938471" y="1062298"/>
                </a:moveTo>
                <a:lnTo>
                  <a:pt x="938471" y="1357285"/>
                </a:lnTo>
                <a:lnTo>
                  <a:pt x="1649671" y="1357285"/>
                </a:lnTo>
                <a:lnTo>
                  <a:pt x="1649671" y="1062298"/>
                </a:lnTo>
                <a:close/>
                <a:moveTo>
                  <a:pt x="3211772" y="1054942"/>
                </a:moveTo>
                <a:lnTo>
                  <a:pt x="3211772" y="1707689"/>
                </a:lnTo>
                <a:lnTo>
                  <a:pt x="4310322" y="1707689"/>
                </a:lnTo>
                <a:lnTo>
                  <a:pt x="4310322" y="1054942"/>
                </a:lnTo>
                <a:close/>
                <a:moveTo>
                  <a:pt x="551121" y="728035"/>
                </a:moveTo>
                <a:lnTo>
                  <a:pt x="4671514" y="728035"/>
                </a:lnTo>
                <a:lnTo>
                  <a:pt x="4671514" y="3805995"/>
                </a:lnTo>
                <a:lnTo>
                  <a:pt x="551121" y="3805995"/>
                </a:lnTo>
                <a:close/>
                <a:moveTo>
                  <a:pt x="4671514" y="583573"/>
                </a:moveTo>
                <a:lnTo>
                  <a:pt x="4671515" y="583573"/>
                </a:lnTo>
                <a:lnTo>
                  <a:pt x="4671515" y="728035"/>
                </a:lnTo>
                <a:lnTo>
                  <a:pt x="4671514" y="728035"/>
                </a:lnTo>
                <a:close/>
                <a:moveTo>
                  <a:pt x="389196" y="169235"/>
                </a:moveTo>
                <a:lnTo>
                  <a:pt x="389196" y="4126873"/>
                </a:lnTo>
                <a:lnTo>
                  <a:pt x="551121" y="4126873"/>
                </a:lnTo>
                <a:lnTo>
                  <a:pt x="551121" y="3950457"/>
                </a:lnTo>
                <a:lnTo>
                  <a:pt x="4671514" y="3950457"/>
                </a:lnTo>
                <a:lnTo>
                  <a:pt x="4671514" y="4126873"/>
                </a:lnTo>
                <a:lnTo>
                  <a:pt x="4833439" y="4126873"/>
                </a:lnTo>
                <a:lnTo>
                  <a:pt x="4833439" y="169235"/>
                </a:lnTo>
                <a:lnTo>
                  <a:pt x="4671514" y="169235"/>
                </a:lnTo>
                <a:lnTo>
                  <a:pt x="4671514" y="583573"/>
                </a:lnTo>
                <a:lnTo>
                  <a:pt x="551121" y="583573"/>
                </a:lnTo>
                <a:lnTo>
                  <a:pt x="551121" y="169235"/>
                </a:lnTo>
                <a:close/>
                <a:moveTo>
                  <a:pt x="0" y="0"/>
                </a:moveTo>
                <a:lnTo>
                  <a:pt x="5202865" y="0"/>
                </a:lnTo>
                <a:lnTo>
                  <a:pt x="5202865" y="4295554"/>
                </a:lnTo>
                <a:lnTo>
                  <a:pt x="0" y="4295554"/>
                </a:lnTo>
                <a:close/>
              </a:path>
            </a:pathLst>
          </a:custGeom>
          <a:solidFill>
            <a:schemeClr val="bg1">
              <a:lumMod val="8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69" name="Freeform 68"/>
          <p:cNvSpPr/>
          <p:nvPr/>
        </p:nvSpPr>
        <p:spPr>
          <a:xfrm>
            <a:off x="6928228" y="1714500"/>
            <a:ext cx="4444243" cy="3957638"/>
          </a:xfrm>
          <a:custGeom>
            <a:avLst/>
            <a:gdLst>
              <a:gd name="connsiteX0" fmla="*/ 3966788 w 4444243"/>
              <a:gd name="connsiteY0" fmla="*/ 558800 h 3957638"/>
              <a:gd name="connsiteX1" fmla="*/ 3966788 w 4444243"/>
              <a:gd name="connsiteY1" fmla="*/ 3636760 h 3957638"/>
              <a:gd name="connsiteX2" fmla="*/ 4282318 w 4444243"/>
              <a:gd name="connsiteY2" fmla="*/ 3636760 h 3957638"/>
              <a:gd name="connsiteX3" fmla="*/ 4282318 w 4444243"/>
              <a:gd name="connsiteY3" fmla="*/ 558800 h 3957638"/>
              <a:gd name="connsiteX4" fmla="*/ 3587025 w 4444243"/>
              <a:gd name="connsiteY4" fmla="*/ 558800 h 3957638"/>
              <a:gd name="connsiteX5" fmla="*/ 3587025 w 4444243"/>
              <a:gd name="connsiteY5" fmla="*/ 3636760 h 3957638"/>
              <a:gd name="connsiteX6" fmla="*/ 3904876 w 4444243"/>
              <a:gd name="connsiteY6" fmla="*/ 3636760 h 3957638"/>
              <a:gd name="connsiteX7" fmla="*/ 3904876 w 4444243"/>
              <a:gd name="connsiteY7" fmla="*/ 558800 h 3957638"/>
              <a:gd name="connsiteX8" fmla="*/ 3207259 w 4444243"/>
              <a:gd name="connsiteY8" fmla="*/ 558800 h 3957638"/>
              <a:gd name="connsiteX9" fmla="*/ 3207259 w 4444243"/>
              <a:gd name="connsiteY9" fmla="*/ 3636760 h 3957638"/>
              <a:gd name="connsiteX10" fmla="*/ 3525113 w 4444243"/>
              <a:gd name="connsiteY10" fmla="*/ 3636760 h 3957638"/>
              <a:gd name="connsiteX11" fmla="*/ 3525113 w 4444243"/>
              <a:gd name="connsiteY11" fmla="*/ 558800 h 3957638"/>
              <a:gd name="connsiteX12" fmla="*/ 2827493 w 4444243"/>
              <a:gd name="connsiteY12" fmla="*/ 558800 h 3957638"/>
              <a:gd name="connsiteX13" fmla="*/ 2827493 w 4444243"/>
              <a:gd name="connsiteY13" fmla="*/ 3636760 h 3957638"/>
              <a:gd name="connsiteX14" fmla="*/ 3145347 w 4444243"/>
              <a:gd name="connsiteY14" fmla="*/ 3636760 h 3957638"/>
              <a:gd name="connsiteX15" fmla="*/ 3145347 w 4444243"/>
              <a:gd name="connsiteY15" fmla="*/ 558800 h 3957638"/>
              <a:gd name="connsiteX16" fmla="*/ 2447727 w 4444243"/>
              <a:gd name="connsiteY16" fmla="*/ 558800 h 3957638"/>
              <a:gd name="connsiteX17" fmla="*/ 2447727 w 4444243"/>
              <a:gd name="connsiteY17" fmla="*/ 3636760 h 3957638"/>
              <a:gd name="connsiteX18" fmla="*/ 2765581 w 4444243"/>
              <a:gd name="connsiteY18" fmla="*/ 3636760 h 3957638"/>
              <a:gd name="connsiteX19" fmla="*/ 2765581 w 4444243"/>
              <a:gd name="connsiteY19" fmla="*/ 558800 h 3957638"/>
              <a:gd name="connsiteX20" fmla="*/ 2067961 w 4444243"/>
              <a:gd name="connsiteY20" fmla="*/ 558800 h 3957638"/>
              <a:gd name="connsiteX21" fmla="*/ 2067961 w 4444243"/>
              <a:gd name="connsiteY21" fmla="*/ 3636760 h 3957638"/>
              <a:gd name="connsiteX22" fmla="*/ 2385815 w 4444243"/>
              <a:gd name="connsiteY22" fmla="*/ 3636760 h 3957638"/>
              <a:gd name="connsiteX23" fmla="*/ 2385815 w 4444243"/>
              <a:gd name="connsiteY23" fmla="*/ 558800 h 3957638"/>
              <a:gd name="connsiteX24" fmla="*/ 1688195 w 4444243"/>
              <a:gd name="connsiteY24" fmla="*/ 558800 h 3957638"/>
              <a:gd name="connsiteX25" fmla="*/ 1688195 w 4444243"/>
              <a:gd name="connsiteY25" fmla="*/ 3636760 h 3957638"/>
              <a:gd name="connsiteX26" fmla="*/ 2006049 w 4444243"/>
              <a:gd name="connsiteY26" fmla="*/ 3636760 h 3957638"/>
              <a:gd name="connsiteX27" fmla="*/ 2006049 w 4444243"/>
              <a:gd name="connsiteY27" fmla="*/ 558800 h 3957638"/>
              <a:gd name="connsiteX28" fmla="*/ 1308429 w 4444243"/>
              <a:gd name="connsiteY28" fmla="*/ 558800 h 3957638"/>
              <a:gd name="connsiteX29" fmla="*/ 1308429 w 4444243"/>
              <a:gd name="connsiteY29" fmla="*/ 3636760 h 3957638"/>
              <a:gd name="connsiteX30" fmla="*/ 1626283 w 4444243"/>
              <a:gd name="connsiteY30" fmla="*/ 3636760 h 3957638"/>
              <a:gd name="connsiteX31" fmla="*/ 1626283 w 4444243"/>
              <a:gd name="connsiteY31" fmla="*/ 558800 h 3957638"/>
              <a:gd name="connsiteX32" fmla="*/ 928663 w 4444243"/>
              <a:gd name="connsiteY32" fmla="*/ 558800 h 3957638"/>
              <a:gd name="connsiteX33" fmla="*/ 928663 w 4444243"/>
              <a:gd name="connsiteY33" fmla="*/ 3636760 h 3957638"/>
              <a:gd name="connsiteX34" fmla="*/ 1246517 w 4444243"/>
              <a:gd name="connsiteY34" fmla="*/ 3636760 h 3957638"/>
              <a:gd name="connsiteX35" fmla="*/ 1246517 w 4444243"/>
              <a:gd name="connsiteY35" fmla="*/ 558800 h 3957638"/>
              <a:gd name="connsiteX36" fmla="*/ 548897 w 4444243"/>
              <a:gd name="connsiteY36" fmla="*/ 558800 h 3957638"/>
              <a:gd name="connsiteX37" fmla="*/ 548897 w 4444243"/>
              <a:gd name="connsiteY37" fmla="*/ 3636760 h 3957638"/>
              <a:gd name="connsiteX38" fmla="*/ 866751 w 4444243"/>
              <a:gd name="connsiteY38" fmla="*/ 3636760 h 3957638"/>
              <a:gd name="connsiteX39" fmla="*/ 866751 w 4444243"/>
              <a:gd name="connsiteY39" fmla="*/ 558800 h 3957638"/>
              <a:gd name="connsiteX40" fmla="*/ 161925 w 4444243"/>
              <a:gd name="connsiteY40" fmla="*/ 558800 h 3957638"/>
              <a:gd name="connsiteX41" fmla="*/ 161925 w 4444243"/>
              <a:gd name="connsiteY41" fmla="*/ 3636760 h 3957638"/>
              <a:gd name="connsiteX42" fmla="*/ 486985 w 4444243"/>
              <a:gd name="connsiteY42" fmla="*/ 3636760 h 3957638"/>
              <a:gd name="connsiteX43" fmla="*/ 486985 w 4444243"/>
              <a:gd name="connsiteY43" fmla="*/ 558800 h 3957638"/>
              <a:gd name="connsiteX44" fmla="*/ 0 w 4444243"/>
              <a:gd name="connsiteY44" fmla="*/ 0 h 3957638"/>
              <a:gd name="connsiteX45" fmla="*/ 161925 w 4444243"/>
              <a:gd name="connsiteY45" fmla="*/ 0 h 3957638"/>
              <a:gd name="connsiteX46" fmla="*/ 161925 w 4444243"/>
              <a:gd name="connsiteY46" fmla="*/ 414338 h 3957638"/>
              <a:gd name="connsiteX47" fmla="*/ 4282318 w 4444243"/>
              <a:gd name="connsiteY47" fmla="*/ 414338 h 3957638"/>
              <a:gd name="connsiteX48" fmla="*/ 4282318 w 4444243"/>
              <a:gd name="connsiteY48" fmla="*/ 0 h 3957638"/>
              <a:gd name="connsiteX49" fmla="*/ 4444243 w 4444243"/>
              <a:gd name="connsiteY49" fmla="*/ 0 h 3957638"/>
              <a:gd name="connsiteX50" fmla="*/ 4444243 w 4444243"/>
              <a:gd name="connsiteY50" fmla="*/ 3957638 h 3957638"/>
              <a:gd name="connsiteX51" fmla="*/ 4282318 w 4444243"/>
              <a:gd name="connsiteY51" fmla="*/ 3957638 h 3957638"/>
              <a:gd name="connsiteX52" fmla="*/ 4282318 w 4444243"/>
              <a:gd name="connsiteY52" fmla="*/ 3781222 h 3957638"/>
              <a:gd name="connsiteX53" fmla="*/ 161925 w 4444243"/>
              <a:gd name="connsiteY53" fmla="*/ 3781222 h 3957638"/>
              <a:gd name="connsiteX54" fmla="*/ 161925 w 4444243"/>
              <a:gd name="connsiteY54" fmla="*/ 3957638 h 3957638"/>
              <a:gd name="connsiteX55" fmla="*/ 0 w 4444243"/>
              <a:gd name="connsiteY55" fmla="*/ 3957638 h 395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444243" h="3957638">
                <a:moveTo>
                  <a:pt x="3966788" y="558800"/>
                </a:moveTo>
                <a:lnTo>
                  <a:pt x="3966788" y="3636760"/>
                </a:lnTo>
                <a:lnTo>
                  <a:pt x="4282318" y="3636760"/>
                </a:lnTo>
                <a:lnTo>
                  <a:pt x="4282318" y="558800"/>
                </a:lnTo>
                <a:close/>
                <a:moveTo>
                  <a:pt x="3587025" y="558800"/>
                </a:moveTo>
                <a:lnTo>
                  <a:pt x="3587025" y="3636760"/>
                </a:lnTo>
                <a:lnTo>
                  <a:pt x="3904876" y="3636760"/>
                </a:lnTo>
                <a:lnTo>
                  <a:pt x="3904876" y="558800"/>
                </a:lnTo>
                <a:close/>
                <a:moveTo>
                  <a:pt x="3207259" y="558800"/>
                </a:moveTo>
                <a:lnTo>
                  <a:pt x="3207259" y="3636760"/>
                </a:lnTo>
                <a:lnTo>
                  <a:pt x="3525113" y="3636760"/>
                </a:lnTo>
                <a:lnTo>
                  <a:pt x="3525113" y="558800"/>
                </a:lnTo>
                <a:close/>
                <a:moveTo>
                  <a:pt x="2827493" y="558800"/>
                </a:moveTo>
                <a:lnTo>
                  <a:pt x="2827493" y="3636760"/>
                </a:lnTo>
                <a:lnTo>
                  <a:pt x="3145347" y="3636760"/>
                </a:lnTo>
                <a:lnTo>
                  <a:pt x="3145347" y="558800"/>
                </a:lnTo>
                <a:close/>
                <a:moveTo>
                  <a:pt x="2447727" y="558800"/>
                </a:moveTo>
                <a:lnTo>
                  <a:pt x="2447727" y="3636760"/>
                </a:lnTo>
                <a:lnTo>
                  <a:pt x="2765581" y="3636760"/>
                </a:lnTo>
                <a:lnTo>
                  <a:pt x="2765581" y="558800"/>
                </a:lnTo>
                <a:close/>
                <a:moveTo>
                  <a:pt x="2067961" y="558800"/>
                </a:moveTo>
                <a:lnTo>
                  <a:pt x="2067961" y="3636760"/>
                </a:lnTo>
                <a:lnTo>
                  <a:pt x="2385815" y="3636760"/>
                </a:lnTo>
                <a:lnTo>
                  <a:pt x="2385815" y="558800"/>
                </a:lnTo>
                <a:close/>
                <a:moveTo>
                  <a:pt x="1688195" y="558800"/>
                </a:moveTo>
                <a:lnTo>
                  <a:pt x="1688195" y="3636760"/>
                </a:lnTo>
                <a:lnTo>
                  <a:pt x="2006049" y="3636760"/>
                </a:lnTo>
                <a:lnTo>
                  <a:pt x="2006049" y="558800"/>
                </a:lnTo>
                <a:close/>
                <a:moveTo>
                  <a:pt x="1308429" y="558800"/>
                </a:moveTo>
                <a:lnTo>
                  <a:pt x="1308429" y="3636760"/>
                </a:lnTo>
                <a:lnTo>
                  <a:pt x="1626283" y="3636760"/>
                </a:lnTo>
                <a:lnTo>
                  <a:pt x="1626283" y="558800"/>
                </a:lnTo>
                <a:close/>
                <a:moveTo>
                  <a:pt x="928663" y="558800"/>
                </a:moveTo>
                <a:lnTo>
                  <a:pt x="928663" y="3636760"/>
                </a:lnTo>
                <a:lnTo>
                  <a:pt x="1246517" y="3636760"/>
                </a:lnTo>
                <a:lnTo>
                  <a:pt x="1246517" y="558800"/>
                </a:lnTo>
                <a:close/>
                <a:moveTo>
                  <a:pt x="548897" y="558800"/>
                </a:moveTo>
                <a:lnTo>
                  <a:pt x="548897" y="3636760"/>
                </a:lnTo>
                <a:lnTo>
                  <a:pt x="866751" y="3636760"/>
                </a:lnTo>
                <a:lnTo>
                  <a:pt x="866751" y="558800"/>
                </a:lnTo>
                <a:close/>
                <a:moveTo>
                  <a:pt x="161925" y="558800"/>
                </a:moveTo>
                <a:lnTo>
                  <a:pt x="161925" y="3636760"/>
                </a:lnTo>
                <a:lnTo>
                  <a:pt x="486985" y="3636760"/>
                </a:lnTo>
                <a:lnTo>
                  <a:pt x="486985" y="558800"/>
                </a:lnTo>
                <a:close/>
                <a:moveTo>
                  <a:pt x="0" y="0"/>
                </a:moveTo>
                <a:lnTo>
                  <a:pt x="161925" y="0"/>
                </a:lnTo>
                <a:lnTo>
                  <a:pt x="161925" y="414338"/>
                </a:lnTo>
                <a:lnTo>
                  <a:pt x="4282318" y="414338"/>
                </a:lnTo>
                <a:lnTo>
                  <a:pt x="4282318" y="0"/>
                </a:lnTo>
                <a:lnTo>
                  <a:pt x="4444243" y="0"/>
                </a:lnTo>
                <a:lnTo>
                  <a:pt x="4444243" y="3957638"/>
                </a:lnTo>
                <a:lnTo>
                  <a:pt x="4282318" y="3957638"/>
                </a:lnTo>
                <a:lnTo>
                  <a:pt x="4282318" y="3781222"/>
                </a:lnTo>
                <a:lnTo>
                  <a:pt x="161925" y="3781222"/>
                </a:lnTo>
                <a:lnTo>
                  <a:pt x="161925" y="3957638"/>
                </a:lnTo>
                <a:lnTo>
                  <a:pt x="0" y="3957638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7010400" y="2545653"/>
            <a:ext cx="4252913" cy="2514756"/>
            <a:chOff x="7010400" y="2545653"/>
            <a:chExt cx="4252913" cy="2514756"/>
          </a:xfrm>
          <a:gradFill flip="none" rotWithShape="1">
            <a:gsLst>
              <a:gs pos="0">
                <a:schemeClr val="accent4"/>
              </a:gs>
              <a:gs pos="22000">
                <a:schemeClr val="accent4">
                  <a:lumMod val="20000"/>
                  <a:lumOff val="80000"/>
                </a:schemeClr>
              </a:gs>
              <a:gs pos="83000">
                <a:schemeClr val="accent4">
                  <a:lumMod val="20000"/>
                  <a:lumOff val="80000"/>
                </a:schemeClr>
              </a:gs>
              <a:gs pos="100000">
                <a:schemeClr val="accent4"/>
              </a:gs>
            </a:gsLst>
            <a:lin ang="0" scaled="1"/>
            <a:tileRect/>
          </a:gradFill>
        </p:grpSpPr>
        <p:sp>
          <p:nvSpPr>
            <p:cNvPr id="71" name="Rectangle 70"/>
            <p:cNvSpPr/>
            <p:nvPr/>
          </p:nvSpPr>
          <p:spPr>
            <a:xfrm>
              <a:off x="7010400" y="2552701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7010400" y="2903107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7010400" y="3253513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10400" y="3603919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7010400" y="3954325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7010400" y="4304731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7010400" y="4655137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7010400" y="5005545"/>
              <a:ext cx="4252913" cy="548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7086599" y="2545653"/>
              <a:ext cx="4127501" cy="2514446"/>
              <a:chOff x="6119813" y="2545653"/>
              <a:chExt cx="5891212" cy="2514446"/>
            </a:xfrm>
            <a:grpFill/>
          </p:grpSpPr>
          <p:grpSp>
            <p:nvGrpSpPr>
              <p:cNvPr id="80" name="Group 79"/>
              <p:cNvGrpSpPr/>
              <p:nvPr/>
            </p:nvGrpSpPr>
            <p:grpSpPr>
              <a:xfrm>
                <a:off x="6119813" y="2545653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" name="Group 80"/>
              <p:cNvGrpSpPr/>
              <p:nvPr/>
            </p:nvGrpSpPr>
            <p:grpSpPr>
              <a:xfrm>
                <a:off x="6119813" y="2896015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7" name="Group 106"/>
              <p:cNvGrpSpPr/>
              <p:nvPr/>
            </p:nvGrpSpPr>
            <p:grpSpPr>
              <a:xfrm>
                <a:off x="6119813" y="3252955"/>
                <a:ext cx="5891212" cy="55334"/>
                <a:chOff x="6119813" y="2552231"/>
                <a:chExt cx="5891212" cy="55334"/>
              </a:xfrm>
              <a:grpFill/>
            </p:grpSpPr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>
                  <a:off x="6119813" y="2552231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9" name="Group 108"/>
              <p:cNvGrpSpPr/>
              <p:nvPr/>
            </p:nvGrpSpPr>
            <p:grpSpPr>
              <a:xfrm>
                <a:off x="6119813" y="3596739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0" name="Group 109"/>
              <p:cNvGrpSpPr/>
              <p:nvPr/>
            </p:nvGrpSpPr>
            <p:grpSpPr>
              <a:xfrm>
                <a:off x="6119813" y="3947101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1" name="Group 110"/>
              <p:cNvGrpSpPr/>
              <p:nvPr/>
            </p:nvGrpSpPr>
            <p:grpSpPr>
              <a:xfrm>
                <a:off x="6119813" y="4297463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Group 111"/>
              <p:cNvGrpSpPr/>
              <p:nvPr/>
            </p:nvGrpSpPr>
            <p:grpSpPr>
              <a:xfrm>
                <a:off x="6119813" y="4647825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" name="Group 112"/>
              <p:cNvGrpSpPr/>
              <p:nvPr/>
            </p:nvGrpSpPr>
            <p:grpSpPr>
              <a:xfrm>
                <a:off x="6119813" y="4998187"/>
                <a:ext cx="5891212" cy="61912"/>
                <a:chOff x="6119813" y="2545653"/>
                <a:chExt cx="5891212" cy="61912"/>
              </a:xfrm>
              <a:grpFill/>
            </p:grpSpPr>
            <p:cxnSp>
              <p:nvCxnSpPr>
                <p:cNvPr id="114" name="Straight Connector 113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17" name="Straight Connector 16"/>
          <p:cNvCxnSpPr/>
          <p:nvPr/>
        </p:nvCxnSpPr>
        <p:spPr>
          <a:xfrm>
            <a:off x="7826375" y="2928507"/>
            <a:ext cx="2276475" cy="0"/>
          </a:xfrm>
          <a:prstGeom prst="line">
            <a:avLst/>
          </a:prstGeom>
          <a:ln w="25400" cap="rnd">
            <a:solidFill>
              <a:schemeClr val="tx1"/>
            </a:solidFill>
            <a:prstDash val="sysDash"/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585200" y="3624263"/>
            <a:ext cx="0" cy="1055687"/>
          </a:xfrm>
          <a:prstGeom prst="line">
            <a:avLst/>
          </a:prstGeom>
          <a:ln w="25400" cap="rnd">
            <a:solidFill>
              <a:schemeClr val="tx1"/>
            </a:solidFill>
            <a:prstDash val="sysDash"/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8129583" y="2354917"/>
            <a:ext cx="258232" cy="258232"/>
            <a:chOff x="4762500" y="-620197"/>
            <a:chExt cx="323850" cy="323850"/>
          </a:xfrm>
        </p:grpSpPr>
        <p:sp>
          <p:nvSpPr>
            <p:cNvPr id="6" name="Oval 5"/>
            <p:cNvSpPr/>
            <p:nvPr/>
          </p:nvSpPr>
          <p:spPr>
            <a:xfrm>
              <a:off x="4762500" y="-620197"/>
              <a:ext cx="323850" cy="3238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786406" y="-612161"/>
              <a:ext cx="276038" cy="30777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/>
                <a:t>1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792445" y="2320619"/>
            <a:ext cx="276038" cy="307777"/>
            <a:chOff x="4751335" y="-651264"/>
            <a:chExt cx="346181" cy="385985"/>
          </a:xfrm>
        </p:grpSpPr>
        <p:sp>
          <p:nvSpPr>
            <p:cNvPr id="51" name="Oval 50"/>
            <p:cNvSpPr/>
            <p:nvPr/>
          </p:nvSpPr>
          <p:spPr>
            <a:xfrm>
              <a:off x="4762500" y="-620197"/>
              <a:ext cx="323850" cy="3238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751335" y="-651264"/>
              <a:ext cx="346181" cy="3859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/>
                <a:t>2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508992" y="3025536"/>
            <a:ext cx="276038" cy="307777"/>
            <a:chOff x="4751335" y="-651264"/>
            <a:chExt cx="346181" cy="385985"/>
          </a:xfrm>
        </p:grpSpPr>
        <p:sp>
          <p:nvSpPr>
            <p:cNvPr id="55" name="Oval 54"/>
            <p:cNvSpPr/>
            <p:nvPr/>
          </p:nvSpPr>
          <p:spPr>
            <a:xfrm>
              <a:off x="4762500" y="-620197"/>
              <a:ext cx="323850" cy="3238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751335" y="-651264"/>
              <a:ext cx="346181" cy="3859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/>
                <a:t>3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9287893" y="4081399"/>
            <a:ext cx="276038" cy="307777"/>
            <a:chOff x="4751335" y="-651264"/>
            <a:chExt cx="346181" cy="385985"/>
          </a:xfrm>
        </p:grpSpPr>
        <p:sp>
          <p:nvSpPr>
            <p:cNvPr id="58" name="Oval 57"/>
            <p:cNvSpPr/>
            <p:nvPr/>
          </p:nvSpPr>
          <p:spPr>
            <a:xfrm>
              <a:off x="4762500" y="-620197"/>
              <a:ext cx="323850" cy="3238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751335" y="-651264"/>
              <a:ext cx="346181" cy="38598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/>
                <a:t>4</a:t>
              </a:r>
            </a:p>
          </p:txBody>
        </p:sp>
      </p:grpSp>
      <p:sp>
        <p:nvSpPr>
          <p:cNvPr id="2" name="Left-Right Arrow 1"/>
          <p:cNvSpPr/>
          <p:nvPr/>
        </p:nvSpPr>
        <p:spPr>
          <a:xfrm>
            <a:off x="7788315" y="2837153"/>
            <a:ext cx="2314535" cy="170341"/>
          </a:xfrm>
          <a:prstGeom prst="leftRightArrow">
            <a:avLst/>
          </a:prstGeom>
          <a:gradFill flip="none" rotWithShape="1">
            <a:gsLst>
              <a:gs pos="0">
                <a:schemeClr val="accent2"/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accent2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62" name="Left-Right Arrow 61"/>
          <p:cNvSpPr/>
          <p:nvPr/>
        </p:nvSpPr>
        <p:spPr>
          <a:xfrm rot="5400000">
            <a:off x="8002061" y="4061891"/>
            <a:ext cx="1166817" cy="180436"/>
          </a:xfrm>
          <a:prstGeom prst="leftRightArrow">
            <a:avLst/>
          </a:prstGeom>
          <a:gradFill flip="none" rotWithShape="1">
            <a:gsLst>
              <a:gs pos="0">
                <a:schemeClr val="accent2"/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accent2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7495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ontent Placeholder 24"/>
          <p:cNvSpPr>
            <a:spLocks noGrp="1"/>
          </p:cNvSpPr>
          <p:nvPr>
            <p:ph idx="1"/>
          </p:nvPr>
        </p:nvSpPr>
        <p:spPr>
          <a:xfrm>
            <a:off x="609600" y="1371600"/>
            <a:ext cx="5751511" cy="3328523"/>
          </a:xfrm>
        </p:spPr>
        <p:txBody>
          <a:bodyPr>
            <a:normAutofit/>
          </a:bodyPr>
          <a:lstStyle/>
          <a:p>
            <a:r>
              <a:rPr lang="en-US" dirty="0" smtClean="0"/>
              <a:t>Traditional Approach:</a:t>
            </a:r>
          </a:p>
          <a:p>
            <a:pPr lvl="1"/>
            <a:r>
              <a:rPr lang="en-US" sz="1400" b="1" dirty="0">
                <a:solidFill>
                  <a:srgbClr val="FF0000"/>
                </a:solidFill>
              </a:rPr>
              <a:t>1024b</a:t>
            </a:r>
            <a:r>
              <a:rPr lang="en-US" sz="1400" dirty="0"/>
              <a:t> bus at </a:t>
            </a:r>
            <a:r>
              <a:rPr lang="en-US" sz="1400" b="1" dirty="0">
                <a:solidFill>
                  <a:srgbClr val="FF0000"/>
                </a:solidFill>
              </a:rPr>
              <a:t>724 MHz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74" name="Rectangle 73"/>
          <p:cNvSpPr/>
          <p:nvPr/>
        </p:nvSpPr>
        <p:spPr>
          <a:xfrm>
            <a:off x="1468983" y="2143908"/>
            <a:ext cx="3928288" cy="15805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 i="1" dirty="0"/>
              <a:t>Wasted Bandwidth (127 Bytes</a:t>
            </a:r>
            <a:r>
              <a:rPr lang="en-US" sz="600" i="1" dirty="0" smtClean="0"/>
              <a:t>)</a:t>
            </a:r>
            <a:endParaRPr lang="en-US" sz="600" i="1" dirty="0"/>
          </a:p>
        </p:txBody>
      </p:sp>
      <p:sp>
        <p:nvSpPr>
          <p:cNvPr id="78" name="Rectangle 77"/>
          <p:cNvSpPr/>
          <p:nvPr/>
        </p:nvSpPr>
        <p:spPr>
          <a:xfrm>
            <a:off x="1468983" y="2448274"/>
            <a:ext cx="3928288" cy="15805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 i="1" dirty="0"/>
              <a:t>Wasted Bandwidth (127 Bytes)</a:t>
            </a:r>
          </a:p>
        </p:txBody>
      </p:sp>
      <p:sp>
        <p:nvSpPr>
          <p:cNvPr id="79" name="Rectangle 78"/>
          <p:cNvSpPr/>
          <p:nvPr/>
        </p:nvSpPr>
        <p:spPr>
          <a:xfrm>
            <a:off x="1468983" y="2737956"/>
            <a:ext cx="3928288" cy="15805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" i="1" dirty="0" smtClean="0"/>
              <a:t>Wasted Bandwidth (127 Bytes)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400 Gbps Ethernet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7B0BF-4C2A-430B-B427-4B210A416506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8" t="19305" r="13611" b="19723"/>
          <a:stretch/>
        </p:blipFill>
        <p:spPr>
          <a:xfrm>
            <a:off x="6410324" y="1371600"/>
            <a:ext cx="5481713" cy="4610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2273300"/>
            <a:ext cx="4127500" cy="3079750"/>
          </a:xfrm>
          <a:prstGeom prst="rect">
            <a:avLst/>
          </a:prstGeom>
        </p:spPr>
      </p:pic>
      <p:sp>
        <p:nvSpPr>
          <p:cNvPr id="48" name="Freeform 47"/>
          <p:cNvSpPr/>
          <p:nvPr/>
        </p:nvSpPr>
        <p:spPr>
          <a:xfrm>
            <a:off x="6928228" y="1714500"/>
            <a:ext cx="4444243" cy="3957638"/>
          </a:xfrm>
          <a:custGeom>
            <a:avLst/>
            <a:gdLst>
              <a:gd name="connsiteX0" fmla="*/ 3966788 w 4444243"/>
              <a:gd name="connsiteY0" fmla="*/ 558800 h 3957638"/>
              <a:gd name="connsiteX1" fmla="*/ 3966788 w 4444243"/>
              <a:gd name="connsiteY1" fmla="*/ 3636760 h 3957638"/>
              <a:gd name="connsiteX2" fmla="*/ 4282318 w 4444243"/>
              <a:gd name="connsiteY2" fmla="*/ 3636760 h 3957638"/>
              <a:gd name="connsiteX3" fmla="*/ 4282318 w 4444243"/>
              <a:gd name="connsiteY3" fmla="*/ 558800 h 3957638"/>
              <a:gd name="connsiteX4" fmla="*/ 3587025 w 4444243"/>
              <a:gd name="connsiteY4" fmla="*/ 558800 h 3957638"/>
              <a:gd name="connsiteX5" fmla="*/ 3587025 w 4444243"/>
              <a:gd name="connsiteY5" fmla="*/ 3636760 h 3957638"/>
              <a:gd name="connsiteX6" fmla="*/ 3904876 w 4444243"/>
              <a:gd name="connsiteY6" fmla="*/ 3636760 h 3957638"/>
              <a:gd name="connsiteX7" fmla="*/ 3904876 w 4444243"/>
              <a:gd name="connsiteY7" fmla="*/ 558800 h 3957638"/>
              <a:gd name="connsiteX8" fmla="*/ 3207259 w 4444243"/>
              <a:gd name="connsiteY8" fmla="*/ 558800 h 3957638"/>
              <a:gd name="connsiteX9" fmla="*/ 3207259 w 4444243"/>
              <a:gd name="connsiteY9" fmla="*/ 3636760 h 3957638"/>
              <a:gd name="connsiteX10" fmla="*/ 3525113 w 4444243"/>
              <a:gd name="connsiteY10" fmla="*/ 3636760 h 3957638"/>
              <a:gd name="connsiteX11" fmla="*/ 3525113 w 4444243"/>
              <a:gd name="connsiteY11" fmla="*/ 558800 h 3957638"/>
              <a:gd name="connsiteX12" fmla="*/ 2827493 w 4444243"/>
              <a:gd name="connsiteY12" fmla="*/ 558800 h 3957638"/>
              <a:gd name="connsiteX13" fmla="*/ 2827493 w 4444243"/>
              <a:gd name="connsiteY13" fmla="*/ 3636760 h 3957638"/>
              <a:gd name="connsiteX14" fmla="*/ 3145347 w 4444243"/>
              <a:gd name="connsiteY14" fmla="*/ 3636760 h 3957638"/>
              <a:gd name="connsiteX15" fmla="*/ 3145347 w 4444243"/>
              <a:gd name="connsiteY15" fmla="*/ 558800 h 3957638"/>
              <a:gd name="connsiteX16" fmla="*/ 2447727 w 4444243"/>
              <a:gd name="connsiteY16" fmla="*/ 558800 h 3957638"/>
              <a:gd name="connsiteX17" fmla="*/ 2447727 w 4444243"/>
              <a:gd name="connsiteY17" fmla="*/ 3636760 h 3957638"/>
              <a:gd name="connsiteX18" fmla="*/ 2765581 w 4444243"/>
              <a:gd name="connsiteY18" fmla="*/ 3636760 h 3957638"/>
              <a:gd name="connsiteX19" fmla="*/ 2765581 w 4444243"/>
              <a:gd name="connsiteY19" fmla="*/ 558800 h 3957638"/>
              <a:gd name="connsiteX20" fmla="*/ 2067961 w 4444243"/>
              <a:gd name="connsiteY20" fmla="*/ 558800 h 3957638"/>
              <a:gd name="connsiteX21" fmla="*/ 2067961 w 4444243"/>
              <a:gd name="connsiteY21" fmla="*/ 3636760 h 3957638"/>
              <a:gd name="connsiteX22" fmla="*/ 2385815 w 4444243"/>
              <a:gd name="connsiteY22" fmla="*/ 3636760 h 3957638"/>
              <a:gd name="connsiteX23" fmla="*/ 2385815 w 4444243"/>
              <a:gd name="connsiteY23" fmla="*/ 558800 h 3957638"/>
              <a:gd name="connsiteX24" fmla="*/ 1688195 w 4444243"/>
              <a:gd name="connsiteY24" fmla="*/ 558800 h 3957638"/>
              <a:gd name="connsiteX25" fmla="*/ 1688195 w 4444243"/>
              <a:gd name="connsiteY25" fmla="*/ 3636760 h 3957638"/>
              <a:gd name="connsiteX26" fmla="*/ 2006049 w 4444243"/>
              <a:gd name="connsiteY26" fmla="*/ 3636760 h 3957638"/>
              <a:gd name="connsiteX27" fmla="*/ 2006049 w 4444243"/>
              <a:gd name="connsiteY27" fmla="*/ 558800 h 3957638"/>
              <a:gd name="connsiteX28" fmla="*/ 1308429 w 4444243"/>
              <a:gd name="connsiteY28" fmla="*/ 558800 h 3957638"/>
              <a:gd name="connsiteX29" fmla="*/ 1308429 w 4444243"/>
              <a:gd name="connsiteY29" fmla="*/ 3636760 h 3957638"/>
              <a:gd name="connsiteX30" fmla="*/ 1626283 w 4444243"/>
              <a:gd name="connsiteY30" fmla="*/ 3636760 h 3957638"/>
              <a:gd name="connsiteX31" fmla="*/ 1626283 w 4444243"/>
              <a:gd name="connsiteY31" fmla="*/ 558800 h 3957638"/>
              <a:gd name="connsiteX32" fmla="*/ 928663 w 4444243"/>
              <a:gd name="connsiteY32" fmla="*/ 558800 h 3957638"/>
              <a:gd name="connsiteX33" fmla="*/ 928663 w 4444243"/>
              <a:gd name="connsiteY33" fmla="*/ 3636760 h 3957638"/>
              <a:gd name="connsiteX34" fmla="*/ 1246517 w 4444243"/>
              <a:gd name="connsiteY34" fmla="*/ 3636760 h 3957638"/>
              <a:gd name="connsiteX35" fmla="*/ 1246517 w 4444243"/>
              <a:gd name="connsiteY35" fmla="*/ 558800 h 3957638"/>
              <a:gd name="connsiteX36" fmla="*/ 548897 w 4444243"/>
              <a:gd name="connsiteY36" fmla="*/ 558800 h 3957638"/>
              <a:gd name="connsiteX37" fmla="*/ 548897 w 4444243"/>
              <a:gd name="connsiteY37" fmla="*/ 3636760 h 3957638"/>
              <a:gd name="connsiteX38" fmla="*/ 866751 w 4444243"/>
              <a:gd name="connsiteY38" fmla="*/ 3636760 h 3957638"/>
              <a:gd name="connsiteX39" fmla="*/ 866751 w 4444243"/>
              <a:gd name="connsiteY39" fmla="*/ 558800 h 3957638"/>
              <a:gd name="connsiteX40" fmla="*/ 161925 w 4444243"/>
              <a:gd name="connsiteY40" fmla="*/ 558800 h 3957638"/>
              <a:gd name="connsiteX41" fmla="*/ 161925 w 4444243"/>
              <a:gd name="connsiteY41" fmla="*/ 3636760 h 3957638"/>
              <a:gd name="connsiteX42" fmla="*/ 486985 w 4444243"/>
              <a:gd name="connsiteY42" fmla="*/ 3636760 h 3957638"/>
              <a:gd name="connsiteX43" fmla="*/ 486985 w 4444243"/>
              <a:gd name="connsiteY43" fmla="*/ 558800 h 3957638"/>
              <a:gd name="connsiteX44" fmla="*/ 0 w 4444243"/>
              <a:gd name="connsiteY44" fmla="*/ 0 h 3957638"/>
              <a:gd name="connsiteX45" fmla="*/ 161925 w 4444243"/>
              <a:gd name="connsiteY45" fmla="*/ 0 h 3957638"/>
              <a:gd name="connsiteX46" fmla="*/ 161925 w 4444243"/>
              <a:gd name="connsiteY46" fmla="*/ 414338 h 3957638"/>
              <a:gd name="connsiteX47" fmla="*/ 4282318 w 4444243"/>
              <a:gd name="connsiteY47" fmla="*/ 414338 h 3957638"/>
              <a:gd name="connsiteX48" fmla="*/ 4282318 w 4444243"/>
              <a:gd name="connsiteY48" fmla="*/ 0 h 3957638"/>
              <a:gd name="connsiteX49" fmla="*/ 4444243 w 4444243"/>
              <a:gd name="connsiteY49" fmla="*/ 0 h 3957638"/>
              <a:gd name="connsiteX50" fmla="*/ 4444243 w 4444243"/>
              <a:gd name="connsiteY50" fmla="*/ 3957638 h 3957638"/>
              <a:gd name="connsiteX51" fmla="*/ 4282318 w 4444243"/>
              <a:gd name="connsiteY51" fmla="*/ 3957638 h 3957638"/>
              <a:gd name="connsiteX52" fmla="*/ 4282318 w 4444243"/>
              <a:gd name="connsiteY52" fmla="*/ 3781222 h 3957638"/>
              <a:gd name="connsiteX53" fmla="*/ 161925 w 4444243"/>
              <a:gd name="connsiteY53" fmla="*/ 3781222 h 3957638"/>
              <a:gd name="connsiteX54" fmla="*/ 161925 w 4444243"/>
              <a:gd name="connsiteY54" fmla="*/ 3957638 h 3957638"/>
              <a:gd name="connsiteX55" fmla="*/ 0 w 4444243"/>
              <a:gd name="connsiteY55" fmla="*/ 3957638 h 395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444243" h="3957638">
                <a:moveTo>
                  <a:pt x="3966788" y="558800"/>
                </a:moveTo>
                <a:lnTo>
                  <a:pt x="3966788" y="3636760"/>
                </a:lnTo>
                <a:lnTo>
                  <a:pt x="4282318" y="3636760"/>
                </a:lnTo>
                <a:lnTo>
                  <a:pt x="4282318" y="558800"/>
                </a:lnTo>
                <a:close/>
                <a:moveTo>
                  <a:pt x="3587025" y="558800"/>
                </a:moveTo>
                <a:lnTo>
                  <a:pt x="3587025" y="3636760"/>
                </a:lnTo>
                <a:lnTo>
                  <a:pt x="3904876" y="3636760"/>
                </a:lnTo>
                <a:lnTo>
                  <a:pt x="3904876" y="558800"/>
                </a:lnTo>
                <a:close/>
                <a:moveTo>
                  <a:pt x="3207259" y="558800"/>
                </a:moveTo>
                <a:lnTo>
                  <a:pt x="3207259" y="3636760"/>
                </a:lnTo>
                <a:lnTo>
                  <a:pt x="3525113" y="3636760"/>
                </a:lnTo>
                <a:lnTo>
                  <a:pt x="3525113" y="558800"/>
                </a:lnTo>
                <a:close/>
                <a:moveTo>
                  <a:pt x="2827493" y="558800"/>
                </a:moveTo>
                <a:lnTo>
                  <a:pt x="2827493" y="3636760"/>
                </a:lnTo>
                <a:lnTo>
                  <a:pt x="3145347" y="3636760"/>
                </a:lnTo>
                <a:lnTo>
                  <a:pt x="3145347" y="558800"/>
                </a:lnTo>
                <a:close/>
                <a:moveTo>
                  <a:pt x="2447727" y="558800"/>
                </a:moveTo>
                <a:lnTo>
                  <a:pt x="2447727" y="3636760"/>
                </a:lnTo>
                <a:lnTo>
                  <a:pt x="2765581" y="3636760"/>
                </a:lnTo>
                <a:lnTo>
                  <a:pt x="2765581" y="558800"/>
                </a:lnTo>
                <a:close/>
                <a:moveTo>
                  <a:pt x="2067961" y="558800"/>
                </a:moveTo>
                <a:lnTo>
                  <a:pt x="2067961" y="3636760"/>
                </a:lnTo>
                <a:lnTo>
                  <a:pt x="2385815" y="3636760"/>
                </a:lnTo>
                <a:lnTo>
                  <a:pt x="2385815" y="558800"/>
                </a:lnTo>
                <a:close/>
                <a:moveTo>
                  <a:pt x="1688195" y="558800"/>
                </a:moveTo>
                <a:lnTo>
                  <a:pt x="1688195" y="3636760"/>
                </a:lnTo>
                <a:lnTo>
                  <a:pt x="2006049" y="3636760"/>
                </a:lnTo>
                <a:lnTo>
                  <a:pt x="2006049" y="558800"/>
                </a:lnTo>
                <a:close/>
                <a:moveTo>
                  <a:pt x="1308429" y="558800"/>
                </a:moveTo>
                <a:lnTo>
                  <a:pt x="1308429" y="3636760"/>
                </a:lnTo>
                <a:lnTo>
                  <a:pt x="1626283" y="3636760"/>
                </a:lnTo>
                <a:lnTo>
                  <a:pt x="1626283" y="558800"/>
                </a:lnTo>
                <a:close/>
                <a:moveTo>
                  <a:pt x="928663" y="558800"/>
                </a:moveTo>
                <a:lnTo>
                  <a:pt x="928663" y="3636760"/>
                </a:lnTo>
                <a:lnTo>
                  <a:pt x="1246517" y="3636760"/>
                </a:lnTo>
                <a:lnTo>
                  <a:pt x="1246517" y="558800"/>
                </a:lnTo>
                <a:close/>
                <a:moveTo>
                  <a:pt x="548897" y="558800"/>
                </a:moveTo>
                <a:lnTo>
                  <a:pt x="548897" y="3636760"/>
                </a:lnTo>
                <a:lnTo>
                  <a:pt x="866751" y="3636760"/>
                </a:lnTo>
                <a:lnTo>
                  <a:pt x="866751" y="558800"/>
                </a:lnTo>
                <a:close/>
                <a:moveTo>
                  <a:pt x="161925" y="558800"/>
                </a:moveTo>
                <a:lnTo>
                  <a:pt x="161925" y="3636760"/>
                </a:lnTo>
                <a:lnTo>
                  <a:pt x="486985" y="3636760"/>
                </a:lnTo>
                <a:lnTo>
                  <a:pt x="486985" y="558800"/>
                </a:lnTo>
                <a:close/>
                <a:moveTo>
                  <a:pt x="0" y="0"/>
                </a:moveTo>
                <a:lnTo>
                  <a:pt x="161925" y="0"/>
                </a:lnTo>
                <a:lnTo>
                  <a:pt x="161925" y="414338"/>
                </a:lnTo>
                <a:lnTo>
                  <a:pt x="4282318" y="414338"/>
                </a:lnTo>
                <a:lnTo>
                  <a:pt x="4282318" y="0"/>
                </a:lnTo>
                <a:lnTo>
                  <a:pt x="4444243" y="0"/>
                </a:lnTo>
                <a:lnTo>
                  <a:pt x="4444243" y="3957638"/>
                </a:lnTo>
                <a:lnTo>
                  <a:pt x="4282318" y="3957638"/>
                </a:lnTo>
                <a:lnTo>
                  <a:pt x="4282318" y="3781222"/>
                </a:lnTo>
                <a:lnTo>
                  <a:pt x="161925" y="3781222"/>
                </a:lnTo>
                <a:lnTo>
                  <a:pt x="161925" y="3957638"/>
                </a:lnTo>
                <a:lnTo>
                  <a:pt x="0" y="3957638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010400" y="2545653"/>
            <a:ext cx="4252913" cy="2514756"/>
            <a:chOff x="7010400" y="2545653"/>
            <a:chExt cx="4252913" cy="2514756"/>
          </a:xfrm>
        </p:grpSpPr>
        <p:sp>
          <p:nvSpPr>
            <p:cNvPr id="49" name="Rectangle 48"/>
            <p:cNvSpPr/>
            <p:nvPr/>
          </p:nvSpPr>
          <p:spPr>
            <a:xfrm>
              <a:off x="7010400" y="2552701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7010400" y="2903107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010400" y="3253513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010400" y="3603919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010400" y="3954325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010400" y="4304731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010400" y="4655137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010400" y="5005545"/>
              <a:ext cx="4252913" cy="548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7086599" y="2545653"/>
              <a:ext cx="4127501" cy="2514446"/>
              <a:chOff x="6119813" y="2545653"/>
              <a:chExt cx="5891212" cy="2514446"/>
            </a:xfrm>
          </p:grpSpPr>
          <p:grpSp>
            <p:nvGrpSpPr>
              <p:cNvPr id="84" name="Group 83"/>
              <p:cNvGrpSpPr/>
              <p:nvPr/>
            </p:nvGrpSpPr>
            <p:grpSpPr>
              <a:xfrm>
                <a:off x="6119813" y="2545653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82" name="Straight Connector 81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 84"/>
              <p:cNvGrpSpPr/>
              <p:nvPr/>
            </p:nvGrpSpPr>
            <p:grpSpPr>
              <a:xfrm>
                <a:off x="6119813" y="2896015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86" name="Straight Connector 85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 87"/>
              <p:cNvGrpSpPr/>
              <p:nvPr/>
            </p:nvGrpSpPr>
            <p:grpSpPr>
              <a:xfrm>
                <a:off x="6119813" y="3252955"/>
                <a:ext cx="5891212" cy="55334"/>
                <a:chOff x="6119813" y="2552231"/>
                <a:chExt cx="5891212" cy="55334"/>
              </a:xfrm>
            </p:grpSpPr>
            <p:cxnSp>
              <p:nvCxnSpPr>
                <p:cNvPr id="89" name="Straight Connector 88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>
                  <a:off x="6119813" y="2552231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 90"/>
              <p:cNvGrpSpPr/>
              <p:nvPr/>
            </p:nvGrpSpPr>
            <p:grpSpPr>
              <a:xfrm>
                <a:off x="6119813" y="3596739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92" name="Straight Connector 91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" name="Group 93"/>
              <p:cNvGrpSpPr/>
              <p:nvPr/>
            </p:nvGrpSpPr>
            <p:grpSpPr>
              <a:xfrm>
                <a:off x="6119813" y="3947101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95" name="Straight Connector 94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7" name="Group 96"/>
              <p:cNvGrpSpPr/>
              <p:nvPr/>
            </p:nvGrpSpPr>
            <p:grpSpPr>
              <a:xfrm>
                <a:off x="6119813" y="4297463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98" name="Straight Connector 97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0" name="Group 99"/>
              <p:cNvGrpSpPr/>
              <p:nvPr/>
            </p:nvGrpSpPr>
            <p:grpSpPr>
              <a:xfrm>
                <a:off x="6119813" y="4647825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" name="Group 102"/>
              <p:cNvGrpSpPr/>
              <p:nvPr/>
            </p:nvGrpSpPr>
            <p:grpSpPr>
              <a:xfrm>
                <a:off x="6119813" y="4998187"/>
                <a:ext cx="5891212" cy="61912"/>
                <a:chOff x="6119813" y="2545653"/>
                <a:chExt cx="5891212" cy="61912"/>
              </a:xfrm>
            </p:grpSpPr>
            <p:cxnSp>
              <p:nvCxnSpPr>
                <p:cNvPr id="104" name="Straight Connector 103"/>
                <p:cNvCxnSpPr/>
                <p:nvPr/>
              </p:nvCxnSpPr>
              <p:spPr>
                <a:xfrm>
                  <a:off x="6119813" y="2607565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>
                  <a:off x="6119813" y="2545653"/>
                  <a:ext cx="589121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61" name="Freeform 60"/>
          <p:cNvSpPr/>
          <p:nvPr/>
        </p:nvSpPr>
        <p:spPr>
          <a:xfrm>
            <a:off x="6535477" y="1545265"/>
            <a:ext cx="5202866" cy="4295554"/>
          </a:xfrm>
          <a:custGeom>
            <a:avLst/>
            <a:gdLst>
              <a:gd name="connsiteX0" fmla="*/ 4671515 w 5202866"/>
              <a:gd name="connsiteY0" fmla="*/ 3805995 h 4295554"/>
              <a:gd name="connsiteX1" fmla="*/ 4671516 w 5202866"/>
              <a:gd name="connsiteY1" fmla="*/ 3805995 h 4295554"/>
              <a:gd name="connsiteX2" fmla="*/ 4671516 w 5202866"/>
              <a:gd name="connsiteY2" fmla="*/ 3950457 h 4295554"/>
              <a:gd name="connsiteX3" fmla="*/ 4671515 w 5202866"/>
              <a:gd name="connsiteY3" fmla="*/ 3950457 h 4295554"/>
              <a:gd name="connsiteX4" fmla="*/ 551122 w 5202866"/>
              <a:gd name="connsiteY4" fmla="*/ 728035 h 4295554"/>
              <a:gd name="connsiteX5" fmla="*/ 4671515 w 5202866"/>
              <a:gd name="connsiteY5" fmla="*/ 728035 h 4295554"/>
              <a:gd name="connsiteX6" fmla="*/ 4671515 w 5202866"/>
              <a:gd name="connsiteY6" fmla="*/ 3805995 h 4295554"/>
              <a:gd name="connsiteX7" fmla="*/ 551122 w 5202866"/>
              <a:gd name="connsiteY7" fmla="*/ 3805995 h 4295554"/>
              <a:gd name="connsiteX8" fmla="*/ 4671515 w 5202866"/>
              <a:gd name="connsiteY8" fmla="*/ 588335 h 4295554"/>
              <a:gd name="connsiteX9" fmla="*/ 4671516 w 5202866"/>
              <a:gd name="connsiteY9" fmla="*/ 588335 h 4295554"/>
              <a:gd name="connsiteX10" fmla="*/ 4671516 w 5202866"/>
              <a:gd name="connsiteY10" fmla="*/ 728035 h 4295554"/>
              <a:gd name="connsiteX11" fmla="*/ 4671515 w 5202866"/>
              <a:gd name="connsiteY11" fmla="*/ 728035 h 4295554"/>
              <a:gd name="connsiteX12" fmla="*/ 2642390 w 5202866"/>
              <a:gd name="connsiteY12" fmla="*/ 583573 h 4295554"/>
              <a:gd name="connsiteX13" fmla="*/ 4671515 w 5202866"/>
              <a:gd name="connsiteY13" fmla="*/ 583573 h 4295554"/>
              <a:gd name="connsiteX14" fmla="*/ 4671515 w 5202866"/>
              <a:gd name="connsiteY14" fmla="*/ 588335 h 4295554"/>
              <a:gd name="connsiteX15" fmla="*/ 2642390 w 5202866"/>
              <a:gd name="connsiteY15" fmla="*/ 588335 h 4295554"/>
              <a:gd name="connsiteX16" fmla="*/ 4671515 w 5202866"/>
              <a:gd name="connsiteY16" fmla="*/ 353386 h 4295554"/>
              <a:gd name="connsiteX17" fmla="*/ 4678622 w 5202866"/>
              <a:gd name="connsiteY17" fmla="*/ 353386 h 4295554"/>
              <a:gd name="connsiteX18" fmla="*/ 4678622 w 5202866"/>
              <a:gd name="connsiteY18" fmla="*/ 588335 h 4295554"/>
              <a:gd name="connsiteX19" fmla="*/ 4671516 w 5202866"/>
              <a:gd name="connsiteY19" fmla="*/ 588335 h 4295554"/>
              <a:gd name="connsiteX20" fmla="*/ 4671516 w 5202866"/>
              <a:gd name="connsiteY20" fmla="*/ 583573 h 4295554"/>
              <a:gd name="connsiteX21" fmla="*/ 4671515 w 5202866"/>
              <a:gd name="connsiteY21" fmla="*/ 583573 h 4295554"/>
              <a:gd name="connsiteX22" fmla="*/ 551122 w 5202866"/>
              <a:gd name="connsiteY22" fmla="*/ 353386 h 4295554"/>
              <a:gd name="connsiteX23" fmla="*/ 601923 w 5202866"/>
              <a:gd name="connsiteY23" fmla="*/ 353386 h 4295554"/>
              <a:gd name="connsiteX24" fmla="*/ 601923 w 5202866"/>
              <a:gd name="connsiteY24" fmla="*/ 583573 h 4295554"/>
              <a:gd name="connsiteX25" fmla="*/ 551122 w 5202866"/>
              <a:gd name="connsiteY25" fmla="*/ 583573 h 4295554"/>
              <a:gd name="connsiteX26" fmla="*/ 2642390 w 5202866"/>
              <a:gd name="connsiteY26" fmla="*/ 353385 h 4295554"/>
              <a:gd name="connsiteX27" fmla="*/ 4671515 w 5202866"/>
              <a:gd name="connsiteY27" fmla="*/ 353385 h 4295554"/>
              <a:gd name="connsiteX28" fmla="*/ 4671515 w 5202866"/>
              <a:gd name="connsiteY28" fmla="*/ 353386 h 4295554"/>
              <a:gd name="connsiteX29" fmla="*/ 2642390 w 5202866"/>
              <a:gd name="connsiteY29" fmla="*/ 353386 h 4295554"/>
              <a:gd name="connsiteX30" fmla="*/ 4671515 w 5202866"/>
              <a:gd name="connsiteY30" fmla="*/ 169235 h 4295554"/>
              <a:gd name="connsiteX31" fmla="*/ 4678623 w 5202866"/>
              <a:gd name="connsiteY31" fmla="*/ 169235 h 4295554"/>
              <a:gd name="connsiteX32" fmla="*/ 4678623 w 5202866"/>
              <a:gd name="connsiteY32" fmla="*/ 353386 h 4295554"/>
              <a:gd name="connsiteX33" fmla="*/ 4678622 w 5202866"/>
              <a:gd name="connsiteY33" fmla="*/ 353386 h 4295554"/>
              <a:gd name="connsiteX34" fmla="*/ 4678622 w 5202866"/>
              <a:gd name="connsiteY34" fmla="*/ 353385 h 4295554"/>
              <a:gd name="connsiteX35" fmla="*/ 4671515 w 5202866"/>
              <a:gd name="connsiteY35" fmla="*/ 353385 h 4295554"/>
              <a:gd name="connsiteX36" fmla="*/ 0 w 5202866"/>
              <a:gd name="connsiteY36" fmla="*/ 169235 h 4295554"/>
              <a:gd name="connsiteX37" fmla="*/ 1 w 5202866"/>
              <a:gd name="connsiteY37" fmla="*/ 169235 h 4295554"/>
              <a:gd name="connsiteX38" fmla="*/ 1 w 5202866"/>
              <a:gd name="connsiteY38" fmla="*/ 4126873 h 4295554"/>
              <a:gd name="connsiteX39" fmla="*/ 0 w 5202866"/>
              <a:gd name="connsiteY39" fmla="*/ 4126873 h 4295554"/>
              <a:gd name="connsiteX40" fmla="*/ 551122 w 5202866"/>
              <a:gd name="connsiteY40" fmla="*/ 4136 h 4295554"/>
              <a:gd name="connsiteX41" fmla="*/ 551122 w 5202866"/>
              <a:gd name="connsiteY41" fmla="*/ 169235 h 4295554"/>
              <a:gd name="connsiteX42" fmla="*/ 392749 w 5202866"/>
              <a:gd name="connsiteY42" fmla="*/ 169235 h 4295554"/>
              <a:gd name="connsiteX43" fmla="*/ 392749 w 5202866"/>
              <a:gd name="connsiteY43" fmla="*/ 4126873 h 4295554"/>
              <a:gd name="connsiteX44" fmla="*/ 551122 w 5202866"/>
              <a:gd name="connsiteY44" fmla="*/ 4126873 h 4295554"/>
              <a:gd name="connsiteX45" fmla="*/ 551122 w 5202866"/>
              <a:gd name="connsiteY45" fmla="*/ 3950457 h 4295554"/>
              <a:gd name="connsiteX46" fmla="*/ 4671515 w 5202866"/>
              <a:gd name="connsiteY46" fmla="*/ 3950457 h 4295554"/>
              <a:gd name="connsiteX47" fmla="*/ 4671515 w 5202866"/>
              <a:gd name="connsiteY47" fmla="*/ 4126873 h 4295554"/>
              <a:gd name="connsiteX48" fmla="*/ 4831817 w 5202866"/>
              <a:gd name="connsiteY48" fmla="*/ 4126873 h 4295554"/>
              <a:gd name="connsiteX49" fmla="*/ 4831817 w 5202866"/>
              <a:gd name="connsiteY49" fmla="*/ 169235 h 4295554"/>
              <a:gd name="connsiteX50" fmla="*/ 4678623 w 5202866"/>
              <a:gd name="connsiteY50" fmla="*/ 169235 h 4295554"/>
              <a:gd name="connsiteX51" fmla="*/ 4678623 w 5202866"/>
              <a:gd name="connsiteY51" fmla="*/ 4136 h 4295554"/>
              <a:gd name="connsiteX52" fmla="*/ 1 w 5202866"/>
              <a:gd name="connsiteY52" fmla="*/ 0 h 4295554"/>
              <a:gd name="connsiteX53" fmla="*/ 5202866 w 5202866"/>
              <a:gd name="connsiteY53" fmla="*/ 0 h 4295554"/>
              <a:gd name="connsiteX54" fmla="*/ 5202866 w 5202866"/>
              <a:gd name="connsiteY54" fmla="*/ 169235 h 4295554"/>
              <a:gd name="connsiteX55" fmla="*/ 4833440 w 5202866"/>
              <a:gd name="connsiteY55" fmla="*/ 169235 h 4295554"/>
              <a:gd name="connsiteX56" fmla="*/ 4833440 w 5202866"/>
              <a:gd name="connsiteY56" fmla="*/ 4126873 h 4295554"/>
              <a:gd name="connsiteX57" fmla="*/ 5202866 w 5202866"/>
              <a:gd name="connsiteY57" fmla="*/ 4126873 h 4295554"/>
              <a:gd name="connsiteX58" fmla="*/ 5202866 w 5202866"/>
              <a:gd name="connsiteY58" fmla="*/ 4295554 h 4295554"/>
              <a:gd name="connsiteX59" fmla="*/ 1 w 5202866"/>
              <a:gd name="connsiteY59" fmla="*/ 4295554 h 4295554"/>
              <a:gd name="connsiteX60" fmla="*/ 1 w 5202866"/>
              <a:gd name="connsiteY60" fmla="*/ 4126873 h 4295554"/>
              <a:gd name="connsiteX61" fmla="*/ 389197 w 5202866"/>
              <a:gd name="connsiteY61" fmla="*/ 4126873 h 4295554"/>
              <a:gd name="connsiteX62" fmla="*/ 389197 w 5202866"/>
              <a:gd name="connsiteY62" fmla="*/ 169235 h 4295554"/>
              <a:gd name="connsiteX63" fmla="*/ 1 w 5202866"/>
              <a:gd name="connsiteY63" fmla="*/ 169235 h 4295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202866" h="4295554">
                <a:moveTo>
                  <a:pt x="4671515" y="3805995"/>
                </a:moveTo>
                <a:lnTo>
                  <a:pt x="4671516" y="3805995"/>
                </a:lnTo>
                <a:lnTo>
                  <a:pt x="4671516" y="3950457"/>
                </a:lnTo>
                <a:lnTo>
                  <a:pt x="4671515" y="3950457"/>
                </a:lnTo>
                <a:close/>
                <a:moveTo>
                  <a:pt x="551122" y="728035"/>
                </a:moveTo>
                <a:lnTo>
                  <a:pt x="4671515" y="728035"/>
                </a:lnTo>
                <a:lnTo>
                  <a:pt x="4671515" y="3805995"/>
                </a:lnTo>
                <a:lnTo>
                  <a:pt x="551122" y="3805995"/>
                </a:lnTo>
                <a:close/>
                <a:moveTo>
                  <a:pt x="4671515" y="588335"/>
                </a:moveTo>
                <a:lnTo>
                  <a:pt x="4671516" y="588335"/>
                </a:lnTo>
                <a:lnTo>
                  <a:pt x="4671516" y="728035"/>
                </a:lnTo>
                <a:lnTo>
                  <a:pt x="4671515" y="728035"/>
                </a:lnTo>
                <a:close/>
                <a:moveTo>
                  <a:pt x="2642390" y="583573"/>
                </a:moveTo>
                <a:lnTo>
                  <a:pt x="4671515" y="583573"/>
                </a:lnTo>
                <a:lnTo>
                  <a:pt x="4671515" y="588335"/>
                </a:lnTo>
                <a:lnTo>
                  <a:pt x="2642390" y="588335"/>
                </a:lnTo>
                <a:close/>
                <a:moveTo>
                  <a:pt x="4671515" y="353386"/>
                </a:moveTo>
                <a:lnTo>
                  <a:pt x="4678622" y="353386"/>
                </a:lnTo>
                <a:lnTo>
                  <a:pt x="4678622" y="588335"/>
                </a:lnTo>
                <a:lnTo>
                  <a:pt x="4671516" y="588335"/>
                </a:lnTo>
                <a:lnTo>
                  <a:pt x="4671516" y="583573"/>
                </a:lnTo>
                <a:lnTo>
                  <a:pt x="4671515" y="583573"/>
                </a:lnTo>
                <a:close/>
                <a:moveTo>
                  <a:pt x="551122" y="353386"/>
                </a:moveTo>
                <a:lnTo>
                  <a:pt x="601923" y="353386"/>
                </a:lnTo>
                <a:lnTo>
                  <a:pt x="601923" y="583573"/>
                </a:lnTo>
                <a:lnTo>
                  <a:pt x="551122" y="583573"/>
                </a:lnTo>
                <a:close/>
                <a:moveTo>
                  <a:pt x="2642390" y="353385"/>
                </a:moveTo>
                <a:lnTo>
                  <a:pt x="4671515" y="353385"/>
                </a:lnTo>
                <a:lnTo>
                  <a:pt x="4671515" y="353386"/>
                </a:lnTo>
                <a:lnTo>
                  <a:pt x="2642390" y="353386"/>
                </a:lnTo>
                <a:close/>
                <a:moveTo>
                  <a:pt x="4671515" y="169235"/>
                </a:moveTo>
                <a:lnTo>
                  <a:pt x="4678623" y="169235"/>
                </a:lnTo>
                <a:lnTo>
                  <a:pt x="4678623" y="353386"/>
                </a:lnTo>
                <a:lnTo>
                  <a:pt x="4678622" y="353386"/>
                </a:lnTo>
                <a:lnTo>
                  <a:pt x="4678622" y="353385"/>
                </a:lnTo>
                <a:lnTo>
                  <a:pt x="4671515" y="353385"/>
                </a:lnTo>
                <a:close/>
                <a:moveTo>
                  <a:pt x="0" y="169235"/>
                </a:moveTo>
                <a:lnTo>
                  <a:pt x="1" y="169235"/>
                </a:lnTo>
                <a:lnTo>
                  <a:pt x="1" y="4126873"/>
                </a:lnTo>
                <a:lnTo>
                  <a:pt x="0" y="4126873"/>
                </a:lnTo>
                <a:close/>
                <a:moveTo>
                  <a:pt x="551122" y="4136"/>
                </a:moveTo>
                <a:lnTo>
                  <a:pt x="551122" y="169235"/>
                </a:lnTo>
                <a:lnTo>
                  <a:pt x="392749" y="169235"/>
                </a:lnTo>
                <a:lnTo>
                  <a:pt x="392749" y="4126873"/>
                </a:lnTo>
                <a:lnTo>
                  <a:pt x="551122" y="4126873"/>
                </a:lnTo>
                <a:lnTo>
                  <a:pt x="551122" y="3950457"/>
                </a:lnTo>
                <a:lnTo>
                  <a:pt x="4671515" y="3950457"/>
                </a:lnTo>
                <a:lnTo>
                  <a:pt x="4671515" y="4126873"/>
                </a:lnTo>
                <a:lnTo>
                  <a:pt x="4831817" y="4126873"/>
                </a:lnTo>
                <a:lnTo>
                  <a:pt x="4831817" y="169235"/>
                </a:lnTo>
                <a:lnTo>
                  <a:pt x="4678623" y="169235"/>
                </a:lnTo>
                <a:lnTo>
                  <a:pt x="4678623" y="4136"/>
                </a:lnTo>
                <a:close/>
                <a:moveTo>
                  <a:pt x="1" y="0"/>
                </a:moveTo>
                <a:lnTo>
                  <a:pt x="5202866" y="0"/>
                </a:lnTo>
                <a:lnTo>
                  <a:pt x="5202866" y="169235"/>
                </a:lnTo>
                <a:lnTo>
                  <a:pt x="4833440" y="169235"/>
                </a:lnTo>
                <a:lnTo>
                  <a:pt x="4833440" y="4126873"/>
                </a:lnTo>
                <a:lnTo>
                  <a:pt x="5202866" y="4126873"/>
                </a:lnTo>
                <a:lnTo>
                  <a:pt x="5202866" y="4295554"/>
                </a:lnTo>
                <a:lnTo>
                  <a:pt x="1" y="4295554"/>
                </a:lnTo>
                <a:lnTo>
                  <a:pt x="1" y="4126873"/>
                </a:lnTo>
                <a:lnTo>
                  <a:pt x="389197" y="4126873"/>
                </a:lnTo>
                <a:lnTo>
                  <a:pt x="389197" y="169235"/>
                </a:lnTo>
                <a:lnTo>
                  <a:pt x="1" y="169235"/>
                </a:lnTo>
                <a:close/>
              </a:path>
            </a:pathLst>
          </a:custGeom>
          <a:solidFill>
            <a:schemeClr val="bg1">
              <a:lumMod val="8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9148234" y="1905000"/>
            <a:ext cx="2063750" cy="227419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 dirty="0"/>
          </a:p>
        </p:txBody>
      </p:sp>
      <p:sp>
        <p:nvSpPr>
          <p:cNvPr id="64" name="Freeform 63"/>
          <p:cNvSpPr/>
          <p:nvPr/>
        </p:nvSpPr>
        <p:spPr>
          <a:xfrm>
            <a:off x="7176555" y="2137107"/>
            <a:ext cx="1941036" cy="762142"/>
          </a:xfrm>
          <a:custGeom>
            <a:avLst/>
            <a:gdLst>
              <a:gd name="connsiteX0" fmla="*/ 75677 w 1669232"/>
              <a:gd name="connsiteY0" fmla="*/ 0 h 450578"/>
              <a:gd name="connsiteX1" fmla="*/ 1616252 w 1669232"/>
              <a:gd name="connsiteY1" fmla="*/ 0 h 450578"/>
              <a:gd name="connsiteX2" fmla="*/ 1663785 w 1669232"/>
              <a:gd name="connsiteY2" fmla="*/ 59256 h 450578"/>
              <a:gd name="connsiteX3" fmla="*/ 1661359 w 1669232"/>
              <a:gd name="connsiteY3" fmla="*/ 125963 h 450578"/>
              <a:gd name="connsiteX4" fmla="*/ 1444797 w 1669232"/>
              <a:gd name="connsiteY4" fmla="*/ 237449 h 450578"/>
              <a:gd name="connsiteX5" fmla="*/ 1367271 w 1669232"/>
              <a:gd name="connsiteY5" fmla="*/ 332979 h 450578"/>
              <a:gd name="connsiteX6" fmla="*/ 1103322 w 1669232"/>
              <a:gd name="connsiteY6" fmla="*/ 344546 h 450578"/>
              <a:gd name="connsiteX7" fmla="*/ 914699 w 1669232"/>
              <a:gd name="connsiteY7" fmla="*/ 446458 h 450578"/>
              <a:gd name="connsiteX8" fmla="*/ 637360 w 1669232"/>
              <a:gd name="connsiteY8" fmla="*/ 384251 h 450578"/>
              <a:gd name="connsiteX9" fmla="*/ 225383 w 1669232"/>
              <a:gd name="connsiteY9" fmla="*/ 322790 h 450578"/>
              <a:gd name="connsiteX10" fmla="*/ 44246 w 1669232"/>
              <a:gd name="connsiteY10" fmla="*/ 254394 h 450578"/>
              <a:gd name="connsiteX11" fmla="*/ 82951 w 1669232"/>
              <a:gd name="connsiteY11" fmla="*/ 162072 h 450578"/>
              <a:gd name="connsiteX12" fmla="*/ 1219 w 1669232"/>
              <a:gd name="connsiteY12" fmla="*/ 67352 h 450578"/>
              <a:gd name="connsiteX13" fmla="*/ 50179 w 1669232"/>
              <a:gd name="connsiteY13" fmla="*/ 10246 h 450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69232" h="450578">
                <a:moveTo>
                  <a:pt x="75677" y="0"/>
                </a:moveTo>
                <a:lnTo>
                  <a:pt x="1616252" y="0"/>
                </a:lnTo>
                <a:lnTo>
                  <a:pt x="1663785" y="59256"/>
                </a:lnTo>
                <a:cubicBezTo>
                  <a:pt x="1671691" y="81041"/>
                  <a:pt x="1671083" y="103834"/>
                  <a:pt x="1661359" y="125963"/>
                </a:cubicBezTo>
                <a:cubicBezTo>
                  <a:pt x="1635504" y="184800"/>
                  <a:pt x="1549913" y="228863"/>
                  <a:pt x="1444797" y="237449"/>
                </a:cubicBezTo>
                <a:cubicBezTo>
                  <a:pt x="1444295" y="274174"/>
                  <a:pt x="1416009" y="309004"/>
                  <a:pt x="1367271" y="332979"/>
                </a:cubicBezTo>
                <a:cubicBezTo>
                  <a:pt x="1293219" y="369412"/>
                  <a:pt x="1186250" y="374094"/>
                  <a:pt x="1103322" y="344546"/>
                </a:cubicBezTo>
                <a:cubicBezTo>
                  <a:pt x="1076503" y="395300"/>
                  <a:pt x="1004689" y="434098"/>
                  <a:pt x="914699" y="446458"/>
                </a:cubicBezTo>
                <a:cubicBezTo>
                  <a:pt x="808657" y="461022"/>
                  <a:pt x="697983" y="436204"/>
                  <a:pt x="637360" y="384251"/>
                </a:cubicBezTo>
                <a:cubicBezTo>
                  <a:pt x="494272" y="433563"/>
                  <a:pt x="308427" y="405846"/>
                  <a:pt x="225383" y="322790"/>
                </a:cubicBezTo>
                <a:cubicBezTo>
                  <a:pt x="143806" y="328249"/>
                  <a:pt x="67207" y="299332"/>
                  <a:pt x="44246" y="254394"/>
                </a:cubicBezTo>
                <a:cubicBezTo>
                  <a:pt x="27614" y="221881"/>
                  <a:pt x="42317" y="186793"/>
                  <a:pt x="82951" y="162072"/>
                </a:cubicBezTo>
                <a:cubicBezTo>
                  <a:pt x="25299" y="142681"/>
                  <a:pt x="-6808" y="105470"/>
                  <a:pt x="1219" y="67352"/>
                </a:cubicBezTo>
                <a:cubicBezTo>
                  <a:pt x="5927" y="45037"/>
                  <a:pt x="23775" y="25140"/>
                  <a:pt x="50179" y="10246"/>
                </a:cubicBez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Logic Congestion</a:t>
            </a:r>
            <a:endParaRPr lang="en-US" sz="1400" dirty="0"/>
          </a:p>
        </p:txBody>
      </p:sp>
      <p:sp>
        <p:nvSpPr>
          <p:cNvPr id="76" name="Freeform 75"/>
          <p:cNvSpPr/>
          <p:nvPr/>
        </p:nvSpPr>
        <p:spPr>
          <a:xfrm>
            <a:off x="1468983" y="2446104"/>
            <a:ext cx="4291408" cy="293797"/>
          </a:xfrm>
          <a:custGeom>
            <a:avLst/>
            <a:gdLst>
              <a:gd name="connsiteX0" fmla="*/ 0 w 4291408"/>
              <a:gd name="connsiteY0" fmla="*/ 0 h 293797"/>
              <a:gd name="connsiteX1" fmla="*/ 4291408 w 4291408"/>
              <a:gd name="connsiteY1" fmla="*/ 0 h 293797"/>
              <a:gd name="connsiteX2" fmla="*/ 4291408 w 4291408"/>
              <a:gd name="connsiteY2" fmla="*/ 293797 h 293797"/>
              <a:gd name="connsiteX3" fmla="*/ 0 w 4291408"/>
              <a:gd name="connsiteY3" fmla="*/ 293797 h 293797"/>
              <a:gd name="connsiteX4" fmla="*/ 0 w 4291408"/>
              <a:gd name="connsiteY4" fmla="*/ 161461 h 293797"/>
              <a:gd name="connsiteX5" fmla="*/ 3928288 w 4291408"/>
              <a:gd name="connsiteY5" fmla="*/ 161461 h 293797"/>
              <a:gd name="connsiteX6" fmla="*/ 3928288 w 4291408"/>
              <a:gd name="connsiteY6" fmla="*/ 3402 h 293797"/>
              <a:gd name="connsiteX7" fmla="*/ 0 w 4291408"/>
              <a:gd name="connsiteY7" fmla="*/ 3402 h 293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91408" h="293797">
                <a:moveTo>
                  <a:pt x="0" y="0"/>
                </a:moveTo>
                <a:lnTo>
                  <a:pt x="4291408" y="0"/>
                </a:lnTo>
                <a:lnTo>
                  <a:pt x="4291408" y="293797"/>
                </a:lnTo>
                <a:lnTo>
                  <a:pt x="0" y="293797"/>
                </a:lnTo>
                <a:lnTo>
                  <a:pt x="0" y="161461"/>
                </a:lnTo>
                <a:lnTo>
                  <a:pt x="3928288" y="161461"/>
                </a:lnTo>
                <a:lnTo>
                  <a:pt x="3928288" y="3402"/>
                </a:lnTo>
                <a:lnTo>
                  <a:pt x="0" y="3402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 dirty="0" smtClean="0"/>
          </a:p>
        </p:txBody>
      </p:sp>
      <p:sp>
        <p:nvSpPr>
          <p:cNvPr id="77" name="Freeform 76"/>
          <p:cNvSpPr/>
          <p:nvPr/>
        </p:nvSpPr>
        <p:spPr>
          <a:xfrm>
            <a:off x="1468983" y="2146725"/>
            <a:ext cx="4291408" cy="293797"/>
          </a:xfrm>
          <a:custGeom>
            <a:avLst/>
            <a:gdLst>
              <a:gd name="connsiteX0" fmla="*/ 3928288 w 4291408"/>
              <a:gd name="connsiteY0" fmla="*/ 0 h 293797"/>
              <a:gd name="connsiteX1" fmla="*/ 4291408 w 4291408"/>
              <a:gd name="connsiteY1" fmla="*/ 0 h 293797"/>
              <a:gd name="connsiteX2" fmla="*/ 4291408 w 4291408"/>
              <a:gd name="connsiteY2" fmla="*/ 293797 h 293797"/>
              <a:gd name="connsiteX3" fmla="*/ 0 w 4291408"/>
              <a:gd name="connsiteY3" fmla="*/ 293797 h 293797"/>
              <a:gd name="connsiteX4" fmla="*/ 0 w 4291408"/>
              <a:gd name="connsiteY4" fmla="*/ 157241 h 293797"/>
              <a:gd name="connsiteX5" fmla="*/ 3928288 w 4291408"/>
              <a:gd name="connsiteY5" fmla="*/ 157241 h 293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91408" h="293797">
                <a:moveTo>
                  <a:pt x="3928288" y="0"/>
                </a:moveTo>
                <a:lnTo>
                  <a:pt x="4291408" y="0"/>
                </a:lnTo>
                <a:lnTo>
                  <a:pt x="4291408" y="293797"/>
                </a:lnTo>
                <a:lnTo>
                  <a:pt x="0" y="293797"/>
                </a:lnTo>
                <a:lnTo>
                  <a:pt x="0" y="157241"/>
                </a:lnTo>
                <a:lnTo>
                  <a:pt x="3928288" y="157241"/>
                </a:lnTo>
                <a:close/>
              </a:path>
            </a:pathLst>
          </a:cu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 dirty="0" smtClean="0"/>
          </a:p>
        </p:txBody>
      </p:sp>
      <p:sp>
        <p:nvSpPr>
          <p:cNvPr id="75" name="Freeform 74"/>
          <p:cNvSpPr/>
          <p:nvPr/>
        </p:nvSpPr>
        <p:spPr>
          <a:xfrm>
            <a:off x="1468983" y="2742514"/>
            <a:ext cx="4291408" cy="293797"/>
          </a:xfrm>
          <a:custGeom>
            <a:avLst/>
            <a:gdLst>
              <a:gd name="connsiteX0" fmla="*/ 3928288 w 4291408"/>
              <a:gd name="connsiteY0" fmla="*/ 0 h 293797"/>
              <a:gd name="connsiteX1" fmla="*/ 4291408 w 4291408"/>
              <a:gd name="connsiteY1" fmla="*/ 0 h 293797"/>
              <a:gd name="connsiteX2" fmla="*/ 4291408 w 4291408"/>
              <a:gd name="connsiteY2" fmla="*/ 293797 h 293797"/>
              <a:gd name="connsiteX3" fmla="*/ 0 w 4291408"/>
              <a:gd name="connsiteY3" fmla="*/ 293797 h 293797"/>
              <a:gd name="connsiteX4" fmla="*/ 0 w 4291408"/>
              <a:gd name="connsiteY4" fmla="*/ 155446 h 293797"/>
              <a:gd name="connsiteX5" fmla="*/ 3928288 w 4291408"/>
              <a:gd name="connsiteY5" fmla="*/ 155446 h 293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91408" h="293797">
                <a:moveTo>
                  <a:pt x="3928288" y="0"/>
                </a:moveTo>
                <a:lnTo>
                  <a:pt x="4291408" y="0"/>
                </a:lnTo>
                <a:lnTo>
                  <a:pt x="4291408" y="293797"/>
                </a:lnTo>
                <a:lnTo>
                  <a:pt x="0" y="293797"/>
                </a:lnTo>
                <a:lnTo>
                  <a:pt x="0" y="155446"/>
                </a:lnTo>
                <a:lnTo>
                  <a:pt x="3928288" y="155446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 dirty="0" smtClean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468983" y="3175642"/>
            <a:ext cx="4291408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033696" y="3051368"/>
            <a:ext cx="71963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128 Bytes</a:t>
            </a:r>
            <a:endParaRPr lang="en-US" sz="1000" dirty="0"/>
          </a:p>
        </p:txBody>
      </p:sp>
      <p:sp>
        <p:nvSpPr>
          <p:cNvPr id="70" name="TextBox 69"/>
          <p:cNvSpPr txBox="1"/>
          <p:nvPr/>
        </p:nvSpPr>
        <p:spPr>
          <a:xfrm>
            <a:off x="4595112" y="2865331"/>
            <a:ext cx="11652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/>
              <a:t>Packet #1 (129 bytes)</a:t>
            </a:r>
            <a:endParaRPr lang="en-US" sz="7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4595112" y="2570357"/>
            <a:ext cx="11652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/>
              <a:t>Packet #2 (129 bytes)</a:t>
            </a:r>
            <a:endParaRPr lang="en-US" sz="7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4595112" y="2267484"/>
            <a:ext cx="11652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/>
              <a:t>Packet #2 (129 bytes)</a:t>
            </a:r>
            <a:endParaRPr lang="en-US" sz="700" b="1" dirty="0"/>
          </a:p>
        </p:txBody>
      </p:sp>
      <p:sp>
        <p:nvSpPr>
          <p:cNvPr id="137" name="Down Arrow 136"/>
          <p:cNvSpPr/>
          <p:nvPr/>
        </p:nvSpPr>
        <p:spPr>
          <a:xfrm>
            <a:off x="5889625" y="2143908"/>
            <a:ext cx="206375" cy="1005692"/>
          </a:xfrm>
          <a:prstGeom prst="downArrow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1825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hronix 2019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50"/>
      </a:accent1>
      <a:accent2>
        <a:srgbClr val="FF0000"/>
      </a:accent2>
      <a:accent3>
        <a:srgbClr val="0563C1"/>
      </a:accent3>
      <a:accent4>
        <a:srgbClr val="FFFF00"/>
      </a:accent4>
      <a:accent5>
        <a:srgbClr val="6F3B55"/>
      </a:accent5>
      <a:accent6>
        <a:srgbClr val="FFC000"/>
      </a:accent6>
      <a:hlink>
        <a:srgbClr val="595959"/>
      </a:hlink>
      <a:folHlink>
        <a:srgbClr val="000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14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Achronix 2019" id="{B6061931-9CC2-4CCF-844F-DA63712AF8BF}" vid="{AE8B7452-F563-483E-A7F5-450B8D6D54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8829</TotalTime>
  <Words>1203</Words>
  <Application>Microsoft Office PowerPoint</Application>
  <PresentationFormat>Widescreen</PresentationFormat>
  <Paragraphs>249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 Rounded MT Bold</vt:lpstr>
      <vt:lpstr>Calibri</vt:lpstr>
      <vt:lpstr>Courier New</vt:lpstr>
      <vt:lpstr>Wingdings</vt:lpstr>
      <vt:lpstr>Achronix 2019</vt:lpstr>
      <vt:lpstr>Dedicated On-chip Network Hierarchies for Algorithm Acceleration</vt:lpstr>
      <vt:lpstr>Problem Statement</vt:lpstr>
      <vt:lpstr>Speedster7t: High Bandwidth Network Hierarchy</vt:lpstr>
      <vt:lpstr>Speedster7t: High Bandwidth Network Hierarchy</vt:lpstr>
      <vt:lpstr>Speedster7t NOC: A New Design Paradigm</vt:lpstr>
      <vt:lpstr>Speedster7t NOC: A New Design Paradigm</vt:lpstr>
      <vt:lpstr>Virtualization &amp; Security</vt:lpstr>
      <vt:lpstr>Speedster7t Internal Connectivity: Flit Transfers</vt:lpstr>
      <vt:lpstr>400 Gbps Ethernet</vt:lpstr>
      <vt:lpstr>400 Gbps Ethernet</vt:lpstr>
      <vt:lpstr>Results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Achronix 7nm FPGA Products</dc:title>
  <dc:creator>Steve Mensor</dc:creator>
  <cp:lastModifiedBy>Steve Mensor</cp:lastModifiedBy>
  <cp:revision>440</cp:revision>
  <dcterms:created xsi:type="dcterms:W3CDTF">2019-03-06T21:27:13Z</dcterms:created>
  <dcterms:modified xsi:type="dcterms:W3CDTF">2019-05-28T17:15:32Z</dcterms:modified>
</cp:coreProperties>
</file>